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28"/>
  </p:notesMasterIdLst>
  <p:sldIdLst>
    <p:sldId id="265" r:id="rId2"/>
    <p:sldId id="267" r:id="rId3"/>
    <p:sldId id="268" r:id="rId4"/>
    <p:sldId id="269" r:id="rId5"/>
    <p:sldId id="286" r:id="rId6"/>
    <p:sldId id="270" r:id="rId7"/>
    <p:sldId id="271" r:id="rId8"/>
    <p:sldId id="272" r:id="rId9"/>
    <p:sldId id="323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4" r:id="rId26"/>
    <p:sldId id="325" r:id="rId2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255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92" d="100"/>
          <a:sy n="92" d="100"/>
        </p:scale>
        <p:origin x="-52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F4331-4148-42B4-A94D-870CDC46A6A1}" type="datetimeFigureOut">
              <a:rPr lang="en-GB" smtClean="0"/>
              <a:pPr/>
              <a:t>24/04/2017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EC18C-1569-4F04-B436-C3E1EEF14AF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81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FCE4-0360-40FA-9265-3AEB96B09C3F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6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14C7-54B4-406B-894F-46295BE91158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84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821EE-C352-4744-BB35-38ED5DD5F5FD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982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8DF17-F505-4887-8C9E-CFD279E2707E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37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83E5-07C9-4FB9-851D-475B2298828A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507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6EBF1-2D45-45AA-9D46-283BA889A2D6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7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C677-7FAE-4174-BCBC-07232D7DBD7B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422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5EB8-95EF-4FA0-BD78-9EBFDDF96970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199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C6FA-9402-442E-8DA8-88BB4D55A202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767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FD758-E6DD-4E1A-BF58-A7646FD3D1E7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240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C2723-3F5D-4939-8C25-71BAAC5203D1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266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3EEE9-BEE7-4E55-A36B-C05B5AD3A640}" type="datetime1">
              <a:rPr lang="pl-PL" smtClean="0"/>
              <a:pPr/>
              <a:t>2017-04-24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C843A-B708-41D9-83F6-E50BAD0CB2D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283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73" y="2522446"/>
            <a:ext cx="8745415" cy="304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20" y="512217"/>
            <a:ext cx="844561" cy="933011"/>
          </a:xfrm>
          <a:prstGeom prst="rect">
            <a:avLst/>
          </a:prstGeom>
        </p:spPr>
      </p:pic>
      <p:sp>
        <p:nvSpPr>
          <p:cNvPr id="14" name="pole tekstowe 13"/>
          <p:cNvSpPr txBox="1"/>
          <p:nvPr/>
        </p:nvSpPr>
        <p:spPr>
          <a:xfrm>
            <a:off x="1" y="1445228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MINISTRY</a:t>
            </a:r>
          </a:p>
          <a:p>
            <a:pPr algn="ctr"/>
            <a:r>
              <a:rPr lang="pl-PL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INFRASTRUCTURE and CONSTRUCTION</a:t>
            </a:r>
            <a:endParaRPr lang="pl-PL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10264877" y="74287"/>
            <a:ext cx="181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>
                <a:solidFill>
                  <a:schemeClr val="bg1">
                    <a:alpha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mib.gov.pl</a:t>
            </a:r>
          </a:p>
        </p:txBody>
      </p:sp>
      <p:sp>
        <p:nvSpPr>
          <p:cNvPr id="17" name="pole tekstowe 16"/>
          <p:cNvSpPr txBox="1"/>
          <p:nvPr/>
        </p:nvSpPr>
        <p:spPr>
          <a:xfrm>
            <a:off x="4055806" y="2674823"/>
            <a:ext cx="4080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 smtClean="0">
                <a:solidFill>
                  <a:schemeClr val="bg1">
                    <a:alpha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mib.gov.pl</a:t>
            </a:r>
          </a:p>
        </p:txBody>
      </p:sp>
      <p:sp>
        <p:nvSpPr>
          <p:cNvPr id="18" name="pole tekstowe 17"/>
          <p:cNvSpPr txBox="1"/>
          <p:nvPr/>
        </p:nvSpPr>
        <p:spPr>
          <a:xfrm>
            <a:off x="132861" y="90008"/>
            <a:ext cx="564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 smtClean="0">
                <a:solidFill>
                  <a:schemeClr val="bg1">
                    <a:alpha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mib.gov.pl</a:t>
            </a:r>
          </a:p>
        </p:txBody>
      </p:sp>
      <p:sp>
        <p:nvSpPr>
          <p:cNvPr id="19" name="pole tekstowe 18"/>
          <p:cNvSpPr txBox="1"/>
          <p:nvPr/>
        </p:nvSpPr>
        <p:spPr>
          <a:xfrm>
            <a:off x="9250977" y="5528916"/>
            <a:ext cx="2644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smtClean="0">
                <a:solidFill>
                  <a:schemeClr val="bg1">
                    <a:alpha val="2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mib.gov.pl</a:t>
            </a:r>
          </a:p>
        </p:txBody>
      </p:sp>
      <p:sp>
        <p:nvSpPr>
          <p:cNvPr id="20" name="pole tekstowe 19"/>
          <p:cNvSpPr txBox="1"/>
          <p:nvPr/>
        </p:nvSpPr>
        <p:spPr>
          <a:xfrm>
            <a:off x="1" y="4304658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</a:t>
            </a:r>
            <a:r>
              <a:rPr lang="pl-PL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Baltica</a:t>
            </a:r>
            <a:r>
              <a:rPr lang="pl-PL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E75</a:t>
            </a:r>
          </a:p>
          <a:p>
            <a:pPr algn="ctr"/>
            <a:endParaRPr lang="pl-PL" sz="1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l-PL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Jakub Kapturzak, Railway Department</a:t>
            </a:r>
            <a:endParaRPr lang="pl-PL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1" y="6337870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Riga</a:t>
            </a:r>
            <a:r>
              <a:rPr lang="pl-PL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r>
              <a:rPr lang="pl-PL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24, 2017</a:t>
            </a:r>
            <a:endParaRPr lang="pl-PL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pole tekstowe 1"/>
          <p:cNvSpPr txBox="1"/>
          <p:nvPr/>
        </p:nvSpPr>
        <p:spPr>
          <a:xfrm>
            <a:off x="1914769" y="164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12" name="Symbol zastępczy numeru slajdu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389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prstClr val="white"/>
                </a:solidFill>
              </a:rPr>
              <a:t>Works on railway </a:t>
            </a:r>
            <a:r>
              <a:rPr lang="pl-PL" dirty="0" err="1" smtClean="0">
                <a:solidFill>
                  <a:prstClr val="white"/>
                </a:solidFill>
              </a:rPr>
              <a:t>line</a:t>
            </a:r>
            <a:r>
              <a:rPr lang="pl-PL" dirty="0" smtClean="0">
                <a:solidFill>
                  <a:prstClr val="white"/>
                </a:solidFill>
              </a:rPr>
              <a:t> E 75 – </a:t>
            </a:r>
            <a:r>
              <a:rPr lang="pl-PL" dirty="0" err="1" smtClean="0">
                <a:solidFill>
                  <a:prstClr val="white"/>
                </a:solidFill>
              </a:rPr>
              <a:t>section</a:t>
            </a:r>
            <a:r>
              <a:rPr lang="pl-PL" dirty="0" smtClean="0">
                <a:solidFill>
                  <a:prstClr val="white"/>
                </a:solidFill>
              </a:rPr>
              <a:t> Ełk – Trakiszki</a:t>
            </a:r>
          </a:p>
          <a:p>
            <a:pPr algn="ctr"/>
            <a:r>
              <a:rPr lang="pl-PL" sz="1400" dirty="0" smtClean="0">
                <a:solidFill>
                  <a:schemeClr val="bg1"/>
                </a:solidFill>
              </a:rPr>
              <a:t>v=140 km/h </a:t>
            </a:r>
            <a:r>
              <a:rPr lang="pl-PL" sz="1400" dirty="0" err="1" smtClean="0">
                <a:solidFill>
                  <a:schemeClr val="bg1"/>
                </a:solidFill>
              </a:rPr>
              <a:t>vs</a:t>
            </a:r>
            <a:r>
              <a:rPr lang="pl-PL" sz="1400" dirty="0" smtClean="0">
                <a:solidFill>
                  <a:schemeClr val="bg1"/>
                </a:solidFill>
              </a:rPr>
              <a:t>. v=160 km/h </a:t>
            </a:r>
            <a:r>
              <a:rPr lang="pl-PL" sz="1400" dirty="0" err="1" smtClean="0">
                <a:solidFill>
                  <a:schemeClr val="bg1"/>
                </a:solidFill>
              </a:rPr>
              <a:t>variants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ymbol zastępczy numeru slajd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10</a:t>
            </a:fld>
            <a:endParaRPr lang="pl-PL" dirty="0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572952"/>
              </p:ext>
            </p:extLst>
          </p:nvPr>
        </p:nvGraphicFramePr>
        <p:xfrm>
          <a:off x="1927990" y="865827"/>
          <a:ext cx="8280920" cy="55941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3368"/>
                <a:gridCol w="2568776"/>
                <a:gridCol w="2568776"/>
              </a:tblGrid>
              <a:tr h="3904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Parameter</a:t>
                      </a:r>
                      <a:endParaRPr lang="pl-PL" sz="1200" dirty="0" smtClean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Variant</a:t>
                      </a:r>
                      <a:endParaRPr lang="pl-PL" sz="12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v=140 km/h</a:t>
                      </a:r>
                      <a:endParaRPr lang="pl-PL" sz="105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85CB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Variant</a:t>
                      </a:r>
                      <a:endParaRPr lang="pl-PL" sz="1200" dirty="0" smtClean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v=160 km/h</a:t>
                      </a:r>
                    </a:p>
                  </a:txBody>
                  <a:tcPr marL="44450" marR="44450" marT="0" marB="0" anchor="ctr">
                    <a:solidFill>
                      <a:schemeClr val="accent6"/>
                    </a:solidFill>
                  </a:tcPr>
                </a:tc>
              </a:tr>
              <a:tr h="2994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err="1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Travel</a:t>
                      </a:r>
                      <a:r>
                        <a:rPr lang="pl-PL" sz="110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 time </a:t>
                      </a:r>
                      <a:r>
                        <a:rPr lang="pl-PL" sz="1100" baseline="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Warszawa Centralna – Trakiszki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err="1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approx</a:t>
                      </a:r>
                      <a:r>
                        <a:rPr lang="pl-PL" sz="110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. 193 min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dirty="0" err="1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approx</a:t>
                      </a:r>
                      <a:r>
                        <a:rPr lang="pl-PL" sz="110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.</a:t>
                      </a:r>
                      <a:r>
                        <a:rPr lang="pl-PL" sz="1100" baseline="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 181</a:t>
                      </a:r>
                      <a:r>
                        <a:rPr lang="pl-PL" sz="110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 min</a:t>
                      </a:r>
                      <a:endParaRPr lang="pl-PL" sz="1100" dirty="0" smtClean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baseline="0" dirty="0" err="1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Travel</a:t>
                      </a:r>
                      <a:r>
                        <a:rPr lang="pl-PL" sz="1100" baseline="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 time Ełk – Trakiszki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err="1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approx</a:t>
                      </a:r>
                      <a:r>
                        <a:rPr lang="pl-PL" sz="110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. 50 min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dirty="0" err="1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approx</a:t>
                      </a:r>
                      <a:r>
                        <a:rPr lang="pl-PL" sz="110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. 38 min</a:t>
                      </a:r>
                      <a:endParaRPr lang="pl-PL" sz="1100" dirty="0" smtClean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err="1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pl-PL" sz="110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 Ełk - Trakiszki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approx</a:t>
                      </a:r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PLN 1.8 </a:t>
                      </a:r>
                      <a:r>
                        <a:rPr lang="pl-PL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pl-PL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EUR 420 m 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approx</a:t>
                      </a:r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PLN</a:t>
                      </a:r>
                      <a:r>
                        <a:rPr lang="pl-PL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 </a:t>
                      </a:r>
                      <a:r>
                        <a:rPr lang="pl-PL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pl-PL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EUR 600 m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Announcement</a:t>
                      </a: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pl-PL" sz="11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tendering</a:t>
                      </a: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 on </a:t>
                      </a:r>
                      <a:r>
                        <a:rPr lang="pl-PL" sz="11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feasibility</a:t>
                      </a: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1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study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IIIQ  2014 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IIQ 2017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P</a:t>
                      </a:r>
                      <a:r>
                        <a:rPr lang="pl-PL" sz="1100" b="1" dirty="0" err="1" smtClean="0">
                          <a:latin typeface="+mn-lt"/>
                        </a:rPr>
                        <a:t>ossible</a:t>
                      </a:r>
                      <a:r>
                        <a:rPr lang="pl-PL" sz="1100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100" baseline="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d</a:t>
                      </a:r>
                      <a:r>
                        <a:rPr lang="pl-PL" sz="11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ecision</a:t>
                      </a:r>
                      <a:r>
                        <a:rPr lang="pl-PL" sz="1100" baseline="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 on </a:t>
                      </a:r>
                      <a:r>
                        <a:rPr lang="pl-PL" sz="1100" baseline="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variant</a:t>
                      </a:r>
                      <a:r>
                        <a:rPr lang="pl-PL" sz="1100" baseline="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100" baseline="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in</a:t>
                      </a:r>
                      <a:r>
                        <a:rPr lang="pl-PL" sz="1100" baseline="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100" baseline="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pl-PL" sz="1100" baseline="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100" baseline="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feasibility</a:t>
                      </a:r>
                      <a:r>
                        <a:rPr lang="pl-PL" sz="1100" baseline="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100" baseline="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study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IIIQ 2016 / IQ 2017 (</a:t>
                      </a:r>
                      <a:r>
                        <a:rPr lang="pl-PL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</a:t>
                      </a:r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l-PL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correction</a:t>
                      </a:r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IIIQ 2018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b="1" i="0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Environmental</a:t>
                      </a:r>
                      <a:r>
                        <a:rPr lang="pl-PL" sz="1100" b="1" i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100" b="1" i="0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Impact</a:t>
                      </a:r>
                      <a:r>
                        <a:rPr lang="pl-PL" sz="1100" b="1" i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100" b="1" i="0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  <a:r>
                        <a:rPr lang="pl-PL" sz="1100" b="1" i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pl-PL" sz="1100" b="1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IIQ 2015 – IIQ 2016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IIIQ 2017 – IVQ 2018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Environmental</a:t>
                      </a:r>
                      <a:r>
                        <a:rPr lang="pl-PL" sz="1100" baseline="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100" baseline="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decision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IVQ 2018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IQ 2020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/>
                        <a:t>Construction </a:t>
                      </a:r>
                      <a:r>
                        <a:rPr lang="pl-PL" sz="1100" dirty="0" err="1" smtClean="0"/>
                        <a:t>projects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IVQ 2019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IIQ 2021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err="1" smtClean="0"/>
                        <a:t>Completion</a:t>
                      </a:r>
                      <a:r>
                        <a:rPr lang="pl-PL" sz="1100" dirty="0" smtClean="0"/>
                        <a:t> of construction </a:t>
                      </a:r>
                      <a:r>
                        <a:rPr lang="pl-PL" sz="1100" dirty="0" err="1" smtClean="0"/>
                        <a:t>works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IIQ</a:t>
                      </a:r>
                      <a:r>
                        <a:rPr lang="pl-PL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2023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IVQ</a:t>
                      </a:r>
                      <a:r>
                        <a:rPr lang="pl-PL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2024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/>
                        <a:t>Start of</a:t>
                      </a:r>
                      <a:r>
                        <a:rPr lang="en-US" sz="1100" dirty="0" smtClean="0"/>
                        <a:t> use</a:t>
                      </a:r>
                      <a:br>
                        <a:rPr lang="en-US" sz="1100" dirty="0" smtClean="0"/>
                      </a:br>
                      <a:r>
                        <a:rPr lang="pl-PL" sz="1100" dirty="0" smtClean="0"/>
                        <a:t>a</a:t>
                      </a:r>
                      <a:r>
                        <a:rPr lang="en-US" sz="1100" dirty="0" smtClean="0"/>
                        <a:t>long with ERTMS / ETCS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IIQ 2024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IVQ 2025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1464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err="1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Risks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CEF </a:t>
                      </a:r>
                      <a:r>
                        <a:rPr lang="pl-PL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funding</a:t>
                      </a:r>
                      <a:endParaRPr lang="pl-PL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pl-PL" sz="1100" dirty="0" err="1" smtClean="0"/>
                        <a:t>Low</a:t>
                      </a:r>
                      <a:r>
                        <a:rPr lang="en-US" sz="1100" dirty="0" smtClean="0"/>
                        <a:t> risk of protests at the stage of obtaining administrative decisions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pl-PL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CEF </a:t>
                      </a:r>
                      <a:r>
                        <a:rPr lang="pl-PL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funding</a:t>
                      </a:r>
                      <a:endParaRPr lang="pl-PL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pl-PL" sz="1100" dirty="0" smtClean="0"/>
                        <a:t>High</a:t>
                      </a:r>
                      <a:r>
                        <a:rPr lang="en-US" sz="1100" dirty="0" smtClean="0"/>
                        <a:t> risk of protests at the stage of obtaining administrative decisions</a:t>
                      </a:r>
                      <a:endParaRPr lang="pl-PL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sz="1100" dirty="0" smtClean="0"/>
                        <a:t>Long</a:t>
                      </a:r>
                      <a:r>
                        <a:rPr lang="en-US" sz="1100" dirty="0" smtClean="0"/>
                        <a:t> time for land acquisition</a:t>
                      </a:r>
                      <a:endParaRPr lang="pl-PL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6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Environmental </a:t>
            </a:r>
            <a:r>
              <a:rPr lang="pl-PL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endParaRPr lang="pl-PL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931333" y="728133"/>
            <a:ext cx="10287000" cy="58165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 </a:t>
            </a:r>
            <a:r>
              <a:rPr lang="en-GB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Baltica</a:t>
            </a: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en-GB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Białystok</a:t>
            </a: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Suwałki</a:t>
            </a: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Trakiszki</a:t>
            </a: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State Border section</a:t>
            </a:r>
            <a:b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adjoins to or crosses the following protected areas:</a:t>
            </a:r>
          </a:p>
          <a:p>
            <a:pPr algn="ctr" eaLnBrk="1" hangingPunct="1">
              <a:defRPr/>
            </a:pPr>
            <a:endParaRPr lang="en-GB" sz="5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Wigierski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National Park</a:t>
            </a: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railway line 51 on a section </a:t>
            </a:r>
            <a:r>
              <a:rPr lang="en-GB" sz="13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Suwałki</a:t>
            </a: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–state border –  the line neighbours the border’s buffer zone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Biebrzański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National Park</a:t>
            </a: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is adjacent to the border of BPN </a:t>
            </a:r>
            <a:r>
              <a:rPr lang="pl-PL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1,3 km </a:t>
            </a:r>
            <a:r>
              <a:rPr lang="pl-PL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GB" sz="13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</a:t>
            </a:r>
            <a:r>
              <a:rPr lang="pl-PL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crosses </a:t>
            </a:r>
            <a:r>
              <a:rPr lang="pl-PL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BPN</a:t>
            </a:r>
            <a:r>
              <a:rPr lang="en-GB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 section of </a:t>
            </a: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1,35 km.</a:t>
            </a: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 2000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Dolina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Biebrzy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PLH200008:</a:t>
            </a:r>
            <a:b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crosses the area on a section of 12,500 km.</a:t>
            </a:r>
            <a:endParaRPr lang="en-GB" sz="13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 2000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Ostoja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Biebrzańska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PLB200006:</a:t>
            </a:r>
            <a:b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crosses the area on a section of 19,625 km.</a:t>
            </a: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 2000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Ostoja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Augustowska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PLH200005:</a:t>
            </a:r>
            <a:b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crosses the area on a section of approx. 0,9 km.</a:t>
            </a:r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 2000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Puszcza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Augustowska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PLB200002:</a:t>
            </a:r>
            <a:b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crosses the area on a section of approx. 0,9 km.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GB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line runs in direct </a:t>
            </a:r>
            <a:r>
              <a:rPr lang="pl-PL" sz="1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vicinity</a:t>
            </a:r>
            <a:r>
              <a:rPr lang="en-GB" sz="1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of Natura 2000 areas:</a:t>
            </a:r>
          </a:p>
          <a:p>
            <a:pPr algn="ctr" eaLnBrk="1" hangingPunct="1">
              <a:defRPr/>
            </a:pP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Ostoja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Narwiańska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Dolina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Górnej</a:t>
            </a:r>
            <a:r>
              <a:rPr lang="en-GB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Rospudy</a:t>
            </a:r>
            <a:endParaRPr lang="en-GB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816" y="3006500"/>
            <a:ext cx="839163" cy="79191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680" y="4263761"/>
            <a:ext cx="1224136" cy="78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Environmental </a:t>
            </a:r>
            <a:r>
              <a:rPr lang="pl-PL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endParaRPr lang="pl-PL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12</a:t>
            </a:fld>
            <a:endParaRPr lang="pl-PL"/>
          </a:p>
        </p:txBody>
      </p:sp>
      <p:grpSp>
        <p:nvGrpSpPr>
          <p:cNvPr id="9" name="Grupa 34"/>
          <p:cNvGrpSpPr/>
          <p:nvPr/>
        </p:nvGrpSpPr>
        <p:grpSpPr>
          <a:xfrm>
            <a:off x="635584" y="4297452"/>
            <a:ext cx="4896544" cy="2443916"/>
            <a:chOff x="467544" y="4297452"/>
            <a:chExt cx="3672408" cy="2443916"/>
          </a:xfrm>
        </p:grpSpPr>
        <p:pic>
          <p:nvPicPr>
            <p:cNvPr id="12" name="Obraz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544" y="4297452"/>
              <a:ext cx="3672408" cy="2443916"/>
            </a:xfrm>
            <a:prstGeom prst="rect">
              <a:avLst/>
            </a:prstGeom>
          </p:spPr>
        </p:pic>
        <p:sp>
          <p:nvSpPr>
            <p:cNvPr id="14" name="pole tekstowe 13"/>
            <p:cNvSpPr txBox="1"/>
            <p:nvPr/>
          </p:nvSpPr>
          <p:spPr>
            <a:xfrm>
              <a:off x="1150246" y="6372036"/>
              <a:ext cx="1916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smtClean="0">
                  <a:solidFill>
                    <a:schemeClr val="bg1"/>
                  </a:solidFill>
                </a:rPr>
                <a:t>Biebrzański National Park</a:t>
              </a:r>
              <a:endParaRPr lang="pl-PL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Obraz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1231" y="776572"/>
            <a:ext cx="5713388" cy="6081428"/>
          </a:xfrm>
          <a:prstGeom prst="rect">
            <a:avLst/>
          </a:prstGeom>
        </p:spPr>
      </p:pic>
      <p:grpSp>
        <p:nvGrpSpPr>
          <p:cNvPr id="16" name="Grupa 33"/>
          <p:cNvGrpSpPr/>
          <p:nvPr/>
        </p:nvGrpSpPr>
        <p:grpSpPr>
          <a:xfrm>
            <a:off x="1520018" y="1112528"/>
            <a:ext cx="3994810" cy="2508977"/>
            <a:chOff x="1143842" y="1700808"/>
            <a:chExt cx="2996108" cy="2508977"/>
          </a:xfrm>
        </p:grpSpPr>
        <p:pic>
          <p:nvPicPr>
            <p:cNvPr id="17" name="Obraz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3842" y="1700808"/>
              <a:ext cx="2996108" cy="2505110"/>
            </a:xfrm>
            <a:prstGeom prst="rect">
              <a:avLst/>
            </a:prstGeom>
          </p:spPr>
        </p:pic>
        <p:sp>
          <p:nvSpPr>
            <p:cNvPr id="18" name="pole tekstowe 17"/>
            <p:cNvSpPr txBox="1"/>
            <p:nvPr/>
          </p:nvSpPr>
          <p:spPr>
            <a:xfrm>
              <a:off x="1458171" y="3840453"/>
              <a:ext cx="2008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smtClean="0">
                  <a:solidFill>
                    <a:schemeClr val="bg1"/>
                  </a:solidFill>
                </a:rPr>
                <a:t>Bridge on km 24,475 LK 39</a:t>
              </a:r>
              <a:endParaRPr lang="pl-PL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Łącznik prosty 18"/>
          <p:cNvCxnSpPr/>
          <p:nvPr/>
        </p:nvCxnSpPr>
        <p:spPr>
          <a:xfrm flipV="1">
            <a:off x="5532128" y="4829600"/>
            <a:ext cx="1812011" cy="68981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olny kształt 19"/>
          <p:cNvSpPr/>
          <p:nvPr/>
        </p:nvSpPr>
        <p:spPr>
          <a:xfrm flipV="1">
            <a:off x="5478911" y="2418911"/>
            <a:ext cx="2489200" cy="603250"/>
          </a:xfrm>
          <a:custGeom>
            <a:avLst/>
            <a:gdLst>
              <a:gd name="connsiteX0" fmla="*/ 0 w 1792140"/>
              <a:gd name="connsiteY0" fmla="*/ 100402 h 329002"/>
              <a:gd name="connsiteX1" fmla="*/ 1549400 w 1792140"/>
              <a:gd name="connsiteY1" fmla="*/ 11502 h 329002"/>
              <a:gd name="connsiteX2" fmla="*/ 1765300 w 1792140"/>
              <a:gd name="connsiteY2" fmla="*/ 329002 h 329002"/>
              <a:gd name="connsiteX0" fmla="*/ 0 w 1792140"/>
              <a:gd name="connsiteY0" fmla="*/ 88900 h 317500"/>
              <a:gd name="connsiteX1" fmla="*/ 1549400 w 1792140"/>
              <a:gd name="connsiteY1" fmla="*/ 0 h 317500"/>
              <a:gd name="connsiteX2" fmla="*/ 1765300 w 1792140"/>
              <a:gd name="connsiteY2" fmla="*/ 317500 h 317500"/>
              <a:gd name="connsiteX0" fmla="*/ 0 w 1765300"/>
              <a:gd name="connsiteY0" fmla="*/ 88900 h 317500"/>
              <a:gd name="connsiteX1" fmla="*/ 1549400 w 1765300"/>
              <a:gd name="connsiteY1" fmla="*/ 0 h 317500"/>
              <a:gd name="connsiteX2" fmla="*/ 1765300 w 1765300"/>
              <a:gd name="connsiteY2" fmla="*/ 317500 h 317500"/>
              <a:gd name="connsiteX0" fmla="*/ 0 w 1771650"/>
              <a:gd name="connsiteY0" fmla="*/ 133350 h 361950"/>
              <a:gd name="connsiteX1" fmla="*/ 1771650 w 1771650"/>
              <a:gd name="connsiteY1" fmla="*/ 0 h 361950"/>
              <a:gd name="connsiteX2" fmla="*/ 1765300 w 1771650"/>
              <a:gd name="connsiteY2" fmla="*/ 361950 h 361950"/>
              <a:gd name="connsiteX0" fmla="*/ 0 w 1901248"/>
              <a:gd name="connsiteY0" fmla="*/ 587565 h 587565"/>
              <a:gd name="connsiteX1" fmla="*/ 1771650 w 1901248"/>
              <a:gd name="connsiteY1" fmla="*/ 3365 h 587565"/>
              <a:gd name="connsiteX2" fmla="*/ 1765300 w 1901248"/>
              <a:gd name="connsiteY2" fmla="*/ 365315 h 587565"/>
              <a:gd name="connsiteX0" fmla="*/ 0 w 1901248"/>
              <a:gd name="connsiteY0" fmla="*/ 587565 h 587565"/>
              <a:gd name="connsiteX1" fmla="*/ 1771650 w 1901248"/>
              <a:gd name="connsiteY1" fmla="*/ 3365 h 587565"/>
              <a:gd name="connsiteX2" fmla="*/ 1765300 w 1901248"/>
              <a:gd name="connsiteY2" fmla="*/ 365315 h 587565"/>
              <a:gd name="connsiteX0" fmla="*/ 0 w 1771650"/>
              <a:gd name="connsiteY0" fmla="*/ 584200 h 584200"/>
              <a:gd name="connsiteX1" fmla="*/ 1771650 w 1771650"/>
              <a:gd name="connsiteY1" fmla="*/ 0 h 584200"/>
              <a:gd name="connsiteX2" fmla="*/ 1765300 w 1771650"/>
              <a:gd name="connsiteY2" fmla="*/ 361950 h 584200"/>
              <a:gd name="connsiteX0" fmla="*/ 0 w 1866900"/>
              <a:gd name="connsiteY0" fmla="*/ 603250 h 603250"/>
              <a:gd name="connsiteX1" fmla="*/ 1866900 w 1866900"/>
              <a:gd name="connsiteY1" fmla="*/ 0 h 603250"/>
              <a:gd name="connsiteX2" fmla="*/ 1765300 w 1866900"/>
              <a:gd name="connsiteY2" fmla="*/ 381000 h 603250"/>
              <a:gd name="connsiteX0" fmla="*/ 0 w 1980007"/>
              <a:gd name="connsiteY0" fmla="*/ 606079 h 606079"/>
              <a:gd name="connsiteX1" fmla="*/ 1866900 w 1980007"/>
              <a:gd name="connsiteY1" fmla="*/ 2829 h 606079"/>
              <a:gd name="connsiteX2" fmla="*/ 1758950 w 1980007"/>
              <a:gd name="connsiteY2" fmla="*/ 396529 h 606079"/>
              <a:gd name="connsiteX0" fmla="*/ 0 w 1866900"/>
              <a:gd name="connsiteY0" fmla="*/ 603250 h 603250"/>
              <a:gd name="connsiteX1" fmla="*/ 1866900 w 1866900"/>
              <a:gd name="connsiteY1" fmla="*/ 0 h 603250"/>
              <a:gd name="connsiteX2" fmla="*/ 1758950 w 1866900"/>
              <a:gd name="connsiteY2" fmla="*/ 393700 h 603250"/>
              <a:gd name="connsiteX0" fmla="*/ 0 w 1866900"/>
              <a:gd name="connsiteY0" fmla="*/ 603250 h 603250"/>
              <a:gd name="connsiteX1" fmla="*/ 1866900 w 1866900"/>
              <a:gd name="connsiteY1" fmla="*/ 0 h 603250"/>
              <a:gd name="connsiteX2" fmla="*/ 1758950 w 1866900"/>
              <a:gd name="connsiteY2" fmla="*/ 39370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6900" h="603250">
                <a:moveTo>
                  <a:pt x="0" y="603250"/>
                </a:moveTo>
                <a:lnTo>
                  <a:pt x="1866900" y="0"/>
                </a:lnTo>
                <a:lnTo>
                  <a:pt x="1758950" y="393700"/>
                </a:ln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Environmental </a:t>
            </a:r>
            <a:r>
              <a:rPr lang="pl-PL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endParaRPr lang="pl-PL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13</a:t>
            </a:fld>
            <a:endParaRPr lang="pl-PL"/>
          </a:p>
        </p:txBody>
      </p:sp>
      <p:grpSp>
        <p:nvGrpSpPr>
          <p:cNvPr id="16" name="Grupa 15"/>
          <p:cNvGrpSpPr/>
          <p:nvPr/>
        </p:nvGrpSpPr>
        <p:grpSpPr>
          <a:xfrm>
            <a:off x="534990" y="1052736"/>
            <a:ext cx="10270835" cy="5715926"/>
            <a:chOff x="534990" y="1052736"/>
            <a:chExt cx="10270835" cy="5715926"/>
          </a:xfrm>
        </p:grpSpPr>
        <p:grpSp>
          <p:nvGrpSpPr>
            <p:cNvPr id="21" name="Grupa 20"/>
            <p:cNvGrpSpPr/>
            <p:nvPr/>
          </p:nvGrpSpPr>
          <p:grpSpPr>
            <a:xfrm>
              <a:off x="5720184" y="1052736"/>
              <a:ext cx="5085641" cy="5445224"/>
              <a:chOff x="4427984" y="1124744"/>
              <a:chExt cx="3814231" cy="5445224"/>
            </a:xfrm>
          </p:grpSpPr>
          <p:pic>
            <p:nvPicPr>
              <p:cNvPr id="30" name="Obraz 2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27984" y="1124744"/>
                <a:ext cx="3704741" cy="5445224"/>
              </a:xfrm>
              <a:prstGeom prst="rect">
                <a:avLst/>
              </a:prstGeom>
            </p:spPr>
          </p:pic>
          <p:sp>
            <p:nvSpPr>
              <p:cNvPr id="31" name="pole tekstowe 30"/>
              <p:cNvSpPr txBox="1"/>
              <p:nvPr/>
            </p:nvSpPr>
            <p:spPr>
              <a:xfrm>
                <a:off x="7236296" y="5031712"/>
                <a:ext cx="504056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Stacje</a:t>
                </a:r>
                <a:endParaRPr lang="pl-PL" sz="500" dirty="0"/>
              </a:p>
            </p:txBody>
          </p:sp>
          <p:sp>
            <p:nvSpPr>
              <p:cNvPr id="32" name="pole tekstowe 31"/>
              <p:cNvSpPr txBox="1"/>
              <p:nvPr/>
            </p:nvSpPr>
            <p:spPr>
              <a:xfrm>
                <a:off x="7236296" y="5157192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Linie kolejowe inne</a:t>
                </a:r>
                <a:endParaRPr lang="pl-PL" sz="500" dirty="0"/>
              </a:p>
            </p:txBody>
          </p:sp>
          <p:sp>
            <p:nvSpPr>
              <p:cNvPr id="33" name="pole tekstowe 32"/>
              <p:cNvSpPr txBox="1"/>
              <p:nvPr/>
            </p:nvSpPr>
            <p:spPr>
              <a:xfrm>
                <a:off x="7236296" y="5282672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Linia E 75</a:t>
                </a:r>
                <a:endParaRPr lang="pl-PL" sz="500" dirty="0"/>
              </a:p>
            </p:txBody>
          </p:sp>
          <p:sp>
            <p:nvSpPr>
              <p:cNvPr id="34" name="pole tekstowe 33"/>
              <p:cNvSpPr txBox="1"/>
              <p:nvPr/>
            </p:nvSpPr>
            <p:spPr>
              <a:xfrm>
                <a:off x="7236296" y="5408152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Granice</a:t>
                </a:r>
                <a:endParaRPr lang="pl-PL" sz="500" dirty="0"/>
              </a:p>
            </p:txBody>
          </p:sp>
          <p:sp>
            <p:nvSpPr>
              <p:cNvPr id="35" name="pole tekstowe 34"/>
              <p:cNvSpPr txBox="1"/>
              <p:nvPr/>
            </p:nvSpPr>
            <p:spPr>
              <a:xfrm>
                <a:off x="7236296" y="5533632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Lasy</a:t>
                </a:r>
                <a:endParaRPr lang="pl-PL" sz="500" dirty="0"/>
              </a:p>
            </p:txBody>
          </p:sp>
          <p:sp>
            <p:nvSpPr>
              <p:cNvPr id="36" name="pole tekstowe 35"/>
              <p:cNvSpPr txBox="1"/>
              <p:nvPr/>
            </p:nvSpPr>
            <p:spPr>
              <a:xfrm>
                <a:off x="7234103" y="5649566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Obszary chronione</a:t>
                </a:r>
                <a:endParaRPr lang="pl-PL" sz="500" dirty="0"/>
              </a:p>
            </p:txBody>
          </p:sp>
          <p:sp>
            <p:nvSpPr>
              <p:cNvPr id="37" name="pole tekstowe 36"/>
              <p:cNvSpPr txBox="1"/>
              <p:nvPr/>
            </p:nvSpPr>
            <p:spPr>
              <a:xfrm>
                <a:off x="7234103" y="5996846"/>
                <a:ext cx="100811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Otuliny Parków Narodowych</a:t>
                </a:r>
                <a:endParaRPr lang="pl-PL" sz="500" dirty="0"/>
              </a:p>
            </p:txBody>
          </p:sp>
          <p:sp>
            <p:nvSpPr>
              <p:cNvPr id="38" name="pole tekstowe 37"/>
              <p:cNvSpPr txBox="1"/>
              <p:nvPr/>
            </p:nvSpPr>
            <p:spPr>
              <a:xfrm>
                <a:off x="7234103" y="5881434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Parki Narodowe</a:t>
                </a:r>
                <a:endParaRPr lang="pl-PL" sz="500" dirty="0"/>
              </a:p>
            </p:txBody>
          </p:sp>
          <p:sp>
            <p:nvSpPr>
              <p:cNvPr id="39" name="pole tekstowe 38"/>
              <p:cNvSpPr txBox="1"/>
              <p:nvPr/>
            </p:nvSpPr>
            <p:spPr>
              <a:xfrm>
                <a:off x="7234103" y="6126855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Rezerwaty przyrody</a:t>
                </a:r>
                <a:endParaRPr lang="pl-PL" sz="500" dirty="0"/>
              </a:p>
            </p:txBody>
          </p:sp>
          <p:sp>
            <p:nvSpPr>
              <p:cNvPr id="40" name="pole tekstowe 39"/>
              <p:cNvSpPr txBox="1"/>
              <p:nvPr/>
            </p:nvSpPr>
            <p:spPr>
              <a:xfrm>
                <a:off x="7236296" y="6377215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Główne drogi</a:t>
                </a:r>
                <a:endParaRPr lang="pl-PL" sz="500" dirty="0"/>
              </a:p>
            </p:txBody>
          </p:sp>
          <p:sp>
            <p:nvSpPr>
              <p:cNvPr id="41" name="pole tekstowe 40"/>
              <p:cNvSpPr txBox="1"/>
              <p:nvPr/>
            </p:nvSpPr>
            <p:spPr>
              <a:xfrm>
                <a:off x="7234103" y="5765500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Siedliska ptaków</a:t>
                </a:r>
                <a:endParaRPr lang="pl-PL" sz="500" dirty="0"/>
              </a:p>
            </p:txBody>
          </p:sp>
          <p:sp>
            <p:nvSpPr>
              <p:cNvPr id="42" name="pole tekstowe 41"/>
              <p:cNvSpPr txBox="1"/>
              <p:nvPr/>
            </p:nvSpPr>
            <p:spPr>
              <a:xfrm>
                <a:off x="7020272" y="4900505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b="1" dirty="0" smtClean="0"/>
                  <a:t>Legenda</a:t>
                </a:r>
                <a:endParaRPr lang="pl-PL" sz="500" b="1" dirty="0"/>
              </a:p>
            </p:txBody>
          </p:sp>
          <p:sp>
            <p:nvSpPr>
              <p:cNvPr id="43" name="pole tekstowe 42"/>
              <p:cNvSpPr txBox="1"/>
              <p:nvPr/>
            </p:nvSpPr>
            <p:spPr>
              <a:xfrm>
                <a:off x="7234103" y="6247806"/>
                <a:ext cx="82442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l-PL" sz="500" dirty="0" smtClean="0"/>
                  <a:t>Korytarze ekologiczne</a:t>
                </a:r>
                <a:endParaRPr lang="pl-PL" sz="500" dirty="0"/>
              </a:p>
            </p:txBody>
          </p:sp>
        </p:grpSp>
        <p:cxnSp>
          <p:nvCxnSpPr>
            <p:cNvPr id="22" name="Łącznik prosty 21"/>
            <p:cNvCxnSpPr>
              <a:stCxn id="28" idx="3"/>
            </p:cNvCxnSpPr>
            <p:nvPr/>
          </p:nvCxnSpPr>
          <p:spPr>
            <a:xfrm flipV="1">
              <a:off x="5128285" y="1828800"/>
              <a:ext cx="2826108" cy="3331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a 34"/>
            <p:cNvGrpSpPr/>
            <p:nvPr/>
          </p:nvGrpSpPr>
          <p:grpSpPr>
            <a:xfrm>
              <a:off x="534990" y="1095533"/>
              <a:ext cx="4593295" cy="2147909"/>
              <a:chOff x="401242" y="1095532"/>
              <a:chExt cx="3444971" cy="2147909"/>
            </a:xfrm>
          </p:grpSpPr>
          <p:pic>
            <p:nvPicPr>
              <p:cNvPr id="28" name="Obraz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242" y="1095532"/>
                <a:ext cx="3444971" cy="2132856"/>
              </a:xfrm>
              <a:prstGeom prst="rect">
                <a:avLst/>
              </a:prstGeom>
            </p:spPr>
          </p:pic>
          <p:sp>
            <p:nvSpPr>
              <p:cNvPr id="29" name="pole tekstowe 28"/>
              <p:cNvSpPr txBox="1"/>
              <p:nvPr/>
            </p:nvSpPr>
            <p:spPr>
              <a:xfrm>
                <a:off x="904795" y="2874109"/>
                <a:ext cx="1963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 smtClean="0">
                    <a:solidFill>
                      <a:schemeClr val="bg1"/>
                    </a:solidFill>
                  </a:rPr>
                  <a:t>Bridge on km 14,612 </a:t>
                </a:r>
                <a:r>
                  <a:rPr lang="pl-PL" dirty="0" err="1" smtClean="0">
                    <a:solidFill>
                      <a:schemeClr val="bg1"/>
                    </a:solidFill>
                  </a:rPr>
                  <a:t>lk</a:t>
                </a:r>
                <a:r>
                  <a:rPr lang="pl-PL" dirty="0" smtClean="0">
                    <a:solidFill>
                      <a:schemeClr val="bg1"/>
                    </a:solidFill>
                  </a:rPr>
                  <a:t> 51</a:t>
                </a:r>
                <a:endParaRPr lang="pl-PL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4" name="Łącznik prosty 23"/>
            <p:cNvCxnSpPr>
              <a:stCxn id="26" idx="3"/>
            </p:cNvCxnSpPr>
            <p:nvPr/>
          </p:nvCxnSpPr>
          <p:spPr>
            <a:xfrm flipV="1">
              <a:off x="5128285" y="4581129"/>
              <a:ext cx="1447769" cy="4392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a 35"/>
            <p:cNvGrpSpPr/>
            <p:nvPr/>
          </p:nvGrpSpPr>
          <p:grpSpPr>
            <a:xfrm>
              <a:off x="534990" y="3272017"/>
              <a:ext cx="4593294" cy="3496645"/>
              <a:chOff x="401242" y="3272016"/>
              <a:chExt cx="3444971" cy="3496645"/>
            </a:xfrm>
          </p:grpSpPr>
          <p:pic>
            <p:nvPicPr>
              <p:cNvPr id="26" name="Obraz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242" y="3272016"/>
                <a:ext cx="3444971" cy="3496645"/>
              </a:xfrm>
              <a:prstGeom prst="rect">
                <a:avLst/>
              </a:prstGeom>
            </p:spPr>
          </p:pic>
          <p:sp>
            <p:nvSpPr>
              <p:cNvPr id="27" name="pole tekstowe 26"/>
              <p:cNvSpPr txBox="1"/>
              <p:nvPr/>
            </p:nvSpPr>
            <p:spPr>
              <a:xfrm>
                <a:off x="904795" y="6389845"/>
                <a:ext cx="1916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 smtClean="0">
                    <a:solidFill>
                      <a:schemeClr val="bg1"/>
                    </a:solidFill>
                  </a:rPr>
                  <a:t>Biebrzański National Park</a:t>
                </a:r>
                <a:endParaRPr lang="pl-PL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</a:t>
            </a:r>
            <a:r>
              <a:rPr lang="pl-PL" dirty="0" smtClean="0"/>
              <a:t>s</a:t>
            </a:r>
            <a:r>
              <a:rPr lang="en-US" dirty="0" smtClean="0"/>
              <a:t> on the E 75 railway line on the </a:t>
            </a:r>
            <a:r>
              <a:rPr lang="en-US" dirty="0" err="1" smtClean="0"/>
              <a:t>Ełk</a:t>
            </a:r>
            <a:r>
              <a:rPr lang="en-US" dirty="0" smtClean="0"/>
              <a:t> - </a:t>
            </a:r>
            <a:r>
              <a:rPr lang="en-US" dirty="0" err="1" smtClean="0"/>
              <a:t>Trakiszki</a:t>
            </a:r>
            <a:r>
              <a:rPr lang="en-US" dirty="0" smtClean="0"/>
              <a:t> section</a:t>
            </a:r>
            <a:br>
              <a:rPr lang="en-US" dirty="0" smtClean="0"/>
            </a:br>
            <a:r>
              <a:rPr lang="en-US" dirty="0" smtClean="0"/>
              <a:t>Routing and environmental considerations</a:t>
            </a:r>
            <a:r>
              <a:rPr lang="pl-PL" dirty="0" smtClean="0"/>
              <a:t>: </a:t>
            </a:r>
            <a:r>
              <a:rPr lang="en-US" dirty="0" err="1" smtClean="0"/>
              <a:t>Ełk</a:t>
            </a:r>
            <a:r>
              <a:rPr lang="en-US" dirty="0" smtClean="0"/>
              <a:t> - </a:t>
            </a:r>
            <a:r>
              <a:rPr lang="en-US" dirty="0" err="1" smtClean="0"/>
              <a:t>Suwałki</a:t>
            </a:r>
            <a:endParaRPr lang="pl-PL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14</a:t>
            </a:fld>
            <a:endParaRPr lang="pl-PL"/>
          </a:p>
        </p:txBody>
      </p:sp>
      <p:grpSp>
        <p:nvGrpSpPr>
          <p:cNvPr id="44" name="Grupa 43"/>
          <p:cNvGrpSpPr/>
          <p:nvPr/>
        </p:nvGrpSpPr>
        <p:grpSpPr>
          <a:xfrm>
            <a:off x="-3038" y="828000"/>
            <a:ext cx="12247832" cy="6027769"/>
            <a:chOff x="-3038" y="828000"/>
            <a:chExt cx="12247832" cy="6027769"/>
          </a:xfrm>
        </p:grpSpPr>
        <p:pic>
          <p:nvPicPr>
            <p:cNvPr id="45" name="Obraz 4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2" t="16062" r="10182" b="-2053"/>
            <a:stretch/>
          </p:blipFill>
          <p:spPr>
            <a:xfrm>
              <a:off x="1" y="1157860"/>
              <a:ext cx="6959108" cy="4032423"/>
            </a:xfrm>
            <a:prstGeom prst="rect">
              <a:avLst/>
            </a:prstGeom>
          </p:spPr>
        </p:pic>
        <p:grpSp>
          <p:nvGrpSpPr>
            <p:cNvPr id="46" name="Grupa 5"/>
            <p:cNvGrpSpPr/>
            <p:nvPr/>
          </p:nvGrpSpPr>
          <p:grpSpPr>
            <a:xfrm>
              <a:off x="6960001" y="828000"/>
              <a:ext cx="5284793" cy="5026798"/>
              <a:chOff x="2833364" y="1781773"/>
              <a:chExt cx="3963595" cy="5026798"/>
            </a:xfrm>
          </p:grpSpPr>
          <p:grpSp>
            <p:nvGrpSpPr>
              <p:cNvPr id="51" name="Grupa 14"/>
              <p:cNvGrpSpPr/>
              <p:nvPr/>
            </p:nvGrpSpPr>
            <p:grpSpPr>
              <a:xfrm>
                <a:off x="2833364" y="1781773"/>
                <a:ext cx="3963595" cy="5026798"/>
                <a:chOff x="4427984" y="1124744"/>
                <a:chExt cx="3814231" cy="5445224"/>
              </a:xfrm>
            </p:grpSpPr>
            <p:pic>
              <p:nvPicPr>
                <p:cNvPr id="53" name="Obraz 52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7984" y="1124744"/>
                  <a:ext cx="3704741" cy="5445224"/>
                </a:xfrm>
                <a:prstGeom prst="rect">
                  <a:avLst/>
                </a:prstGeom>
              </p:spPr>
            </p:pic>
            <p:sp>
              <p:nvSpPr>
                <p:cNvPr id="54" name="pole tekstowe 53"/>
                <p:cNvSpPr txBox="1"/>
                <p:nvPr/>
              </p:nvSpPr>
              <p:spPr>
                <a:xfrm>
                  <a:off x="7236296" y="5031712"/>
                  <a:ext cx="504056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Stacje</a:t>
                  </a:r>
                  <a:endParaRPr lang="pl-PL" sz="500" dirty="0"/>
                </a:p>
              </p:txBody>
            </p:sp>
            <p:sp>
              <p:nvSpPr>
                <p:cNvPr id="55" name="pole tekstowe 54"/>
                <p:cNvSpPr txBox="1"/>
                <p:nvPr/>
              </p:nvSpPr>
              <p:spPr>
                <a:xfrm>
                  <a:off x="7236296" y="5157192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Linie kolejowe inne</a:t>
                  </a:r>
                  <a:endParaRPr lang="pl-PL" sz="500" dirty="0"/>
                </a:p>
              </p:txBody>
            </p:sp>
            <p:sp>
              <p:nvSpPr>
                <p:cNvPr id="56" name="pole tekstowe 55"/>
                <p:cNvSpPr txBox="1"/>
                <p:nvPr/>
              </p:nvSpPr>
              <p:spPr>
                <a:xfrm>
                  <a:off x="7236296" y="5282672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Linia E 75</a:t>
                  </a:r>
                  <a:endParaRPr lang="pl-PL" sz="500" dirty="0"/>
                </a:p>
              </p:txBody>
            </p:sp>
            <p:sp>
              <p:nvSpPr>
                <p:cNvPr id="57" name="pole tekstowe 56"/>
                <p:cNvSpPr txBox="1"/>
                <p:nvPr/>
              </p:nvSpPr>
              <p:spPr>
                <a:xfrm>
                  <a:off x="7236296" y="5408152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Granice</a:t>
                  </a:r>
                  <a:endParaRPr lang="pl-PL" sz="500" dirty="0"/>
                </a:p>
              </p:txBody>
            </p:sp>
            <p:sp>
              <p:nvSpPr>
                <p:cNvPr id="58" name="pole tekstowe 57"/>
                <p:cNvSpPr txBox="1"/>
                <p:nvPr/>
              </p:nvSpPr>
              <p:spPr>
                <a:xfrm>
                  <a:off x="7236296" y="5533632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Lasy</a:t>
                  </a:r>
                  <a:endParaRPr lang="pl-PL" sz="500" dirty="0"/>
                </a:p>
              </p:txBody>
            </p:sp>
            <p:sp>
              <p:nvSpPr>
                <p:cNvPr id="59" name="pole tekstowe 58"/>
                <p:cNvSpPr txBox="1"/>
                <p:nvPr/>
              </p:nvSpPr>
              <p:spPr>
                <a:xfrm>
                  <a:off x="7234103" y="5649566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Obszary chronione</a:t>
                  </a:r>
                  <a:endParaRPr lang="pl-PL" sz="500" dirty="0"/>
                </a:p>
              </p:txBody>
            </p:sp>
            <p:sp>
              <p:nvSpPr>
                <p:cNvPr id="60" name="pole tekstowe 59"/>
                <p:cNvSpPr txBox="1"/>
                <p:nvPr/>
              </p:nvSpPr>
              <p:spPr>
                <a:xfrm>
                  <a:off x="7234103" y="5996846"/>
                  <a:ext cx="1008112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Otuliny Parków Narodowych</a:t>
                  </a:r>
                  <a:endParaRPr lang="pl-PL" sz="500" dirty="0"/>
                </a:p>
              </p:txBody>
            </p:sp>
            <p:sp>
              <p:nvSpPr>
                <p:cNvPr id="61" name="pole tekstowe 60"/>
                <p:cNvSpPr txBox="1"/>
                <p:nvPr/>
              </p:nvSpPr>
              <p:spPr>
                <a:xfrm>
                  <a:off x="7234103" y="5881434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Parki Narodowe</a:t>
                  </a:r>
                  <a:endParaRPr lang="pl-PL" sz="500" dirty="0"/>
                </a:p>
              </p:txBody>
            </p:sp>
            <p:sp>
              <p:nvSpPr>
                <p:cNvPr id="62" name="pole tekstowe 61"/>
                <p:cNvSpPr txBox="1"/>
                <p:nvPr/>
              </p:nvSpPr>
              <p:spPr>
                <a:xfrm>
                  <a:off x="7234103" y="6126855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Rezerwaty przyrody</a:t>
                  </a:r>
                  <a:endParaRPr lang="pl-PL" sz="500" dirty="0"/>
                </a:p>
              </p:txBody>
            </p:sp>
            <p:sp>
              <p:nvSpPr>
                <p:cNvPr id="63" name="pole tekstowe 62"/>
                <p:cNvSpPr txBox="1"/>
                <p:nvPr/>
              </p:nvSpPr>
              <p:spPr>
                <a:xfrm>
                  <a:off x="7236296" y="6377215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Główne drogi</a:t>
                  </a:r>
                  <a:endParaRPr lang="pl-PL" sz="500" dirty="0"/>
                </a:p>
              </p:txBody>
            </p:sp>
            <p:sp>
              <p:nvSpPr>
                <p:cNvPr id="64" name="pole tekstowe 63"/>
                <p:cNvSpPr txBox="1"/>
                <p:nvPr/>
              </p:nvSpPr>
              <p:spPr>
                <a:xfrm>
                  <a:off x="7234103" y="5765501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Siedliska ptaków</a:t>
                  </a:r>
                  <a:endParaRPr lang="pl-PL" sz="500" dirty="0"/>
                </a:p>
              </p:txBody>
            </p:sp>
            <p:sp>
              <p:nvSpPr>
                <p:cNvPr id="65" name="pole tekstowe 64"/>
                <p:cNvSpPr txBox="1"/>
                <p:nvPr/>
              </p:nvSpPr>
              <p:spPr>
                <a:xfrm>
                  <a:off x="7020272" y="4900505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b="1" dirty="0" smtClean="0"/>
                    <a:t>Legenda</a:t>
                  </a:r>
                  <a:endParaRPr lang="pl-PL" sz="500" b="1" dirty="0"/>
                </a:p>
              </p:txBody>
            </p:sp>
            <p:sp>
              <p:nvSpPr>
                <p:cNvPr id="66" name="pole tekstowe 65"/>
                <p:cNvSpPr txBox="1"/>
                <p:nvPr/>
              </p:nvSpPr>
              <p:spPr>
                <a:xfrm>
                  <a:off x="7234103" y="6247806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Korytarze ekologiczne</a:t>
                  </a:r>
                  <a:endParaRPr lang="pl-PL" sz="500" dirty="0"/>
                </a:p>
              </p:txBody>
            </p:sp>
          </p:grpSp>
          <p:sp>
            <p:nvSpPr>
              <p:cNvPr id="52" name="Prostokąt 51"/>
              <p:cNvSpPr/>
              <p:nvPr/>
            </p:nvSpPr>
            <p:spPr>
              <a:xfrm rot="19324799">
                <a:off x="4064851" y="2782507"/>
                <a:ext cx="210031" cy="17611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pic>
          <p:nvPicPr>
            <p:cNvPr id="47" name="Obraz 4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38" y="3168010"/>
              <a:ext cx="6084340" cy="3687759"/>
            </a:xfrm>
            <a:prstGeom prst="rect">
              <a:avLst/>
            </a:prstGeom>
          </p:spPr>
        </p:pic>
        <p:sp>
          <p:nvSpPr>
            <p:cNvPr id="48" name="pole tekstowe 47"/>
            <p:cNvSpPr txBox="1"/>
            <p:nvPr/>
          </p:nvSpPr>
          <p:spPr>
            <a:xfrm>
              <a:off x="1748853" y="3446007"/>
              <a:ext cx="28109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 smtClean="0">
                  <a:latin typeface="Calibri" panose="020F0502020204030204"/>
                </a:rPr>
                <a:t>v= 120/140 </a:t>
              </a:r>
              <a:r>
                <a:rPr lang="pl-PL" b="1" dirty="0" err="1" smtClean="0">
                  <a:latin typeface="Calibri" panose="020F0502020204030204"/>
                </a:rPr>
                <a:t>variant</a:t>
              </a:r>
              <a:endParaRPr lang="pl-PL" b="1" dirty="0">
                <a:latin typeface="Calibri" panose="020F0502020204030204"/>
              </a:endParaRPr>
            </a:p>
          </p:txBody>
        </p:sp>
        <p:pic>
          <p:nvPicPr>
            <p:cNvPr id="49" name="Obraz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1" y="3173785"/>
              <a:ext cx="6080271" cy="3676207"/>
            </a:xfrm>
            <a:prstGeom prst="rect">
              <a:avLst/>
            </a:prstGeom>
          </p:spPr>
        </p:pic>
        <p:sp>
          <p:nvSpPr>
            <p:cNvPr id="50" name="pole tekstowe 49"/>
            <p:cNvSpPr txBox="1"/>
            <p:nvPr/>
          </p:nvSpPr>
          <p:spPr>
            <a:xfrm>
              <a:off x="7264443" y="3374002"/>
              <a:ext cx="37444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 err="1" smtClean="0">
                  <a:latin typeface="Calibri" panose="020F0502020204030204"/>
                </a:rPr>
                <a:t>possible</a:t>
              </a:r>
              <a:r>
                <a:rPr lang="pl-PL" b="1" dirty="0" smtClean="0">
                  <a:latin typeface="Calibri" panose="020F0502020204030204"/>
                </a:rPr>
                <a:t> v=160 </a:t>
              </a:r>
              <a:r>
                <a:rPr lang="pl-PL" b="1" dirty="0" err="1" smtClean="0">
                  <a:latin typeface="Calibri" panose="020F0502020204030204"/>
                </a:rPr>
                <a:t>routing</a:t>
              </a:r>
              <a:endParaRPr lang="pl-PL" b="1" dirty="0"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</a:t>
            </a:r>
            <a:r>
              <a:rPr lang="pl-PL" dirty="0" smtClean="0"/>
              <a:t>s</a:t>
            </a:r>
            <a:r>
              <a:rPr lang="en-US" dirty="0" smtClean="0"/>
              <a:t> on the E 75 railway line on the </a:t>
            </a:r>
            <a:r>
              <a:rPr lang="en-US" dirty="0" err="1" smtClean="0"/>
              <a:t>Ełk</a:t>
            </a:r>
            <a:r>
              <a:rPr lang="en-US" dirty="0" smtClean="0"/>
              <a:t> - </a:t>
            </a:r>
            <a:r>
              <a:rPr lang="en-US" dirty="0" err="1" smtClean="0"/>
              <a:t>Trakiszki</a:t>
            </a:r>
            <a:r>
              <a:rPr lang="en-US" dirty="0" smtClean="0"/>
              <a:t> section</a:t>
            </a:r>
            <a:br>
              <a:rPr lang="en-US" dirty="0" smtClean="0"/>
            </a:br>
            <a:r>
              <a:rPr lang="en-US" dirty="0" smtClean="0"/>
              <a:t>Routing and environmental considerations</a:t>
            </a:r>
            <a:r>
              <a:rPr lang="pl-PL" dirty="0" smtClean="0"/>
              <a:t>: </a:t>
            </a:r>
            <a:r>
              <a:rPr lang="en-US" dirty="0" err="1" smtClean="0"/>
              <a:t>Ełk</a:t>
            </a:r>
            <a:r>
              <a:rPr lang="en-US" dirty="0" smtClean="0"/>
              <a:t> - </a:t>
            </a:r>
            <a:r>
              <a:rPr lang="en-US" dirty="0" err="1" smtClean="0"/>
              <a:t>Suwałki</a:t>
            </a:r>
            <a:endParaRPr lang="pl-PL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15</a:t>
            </a:fld>
            <a:endParaRPr lang="pl-PL"/>
          </a:p>
        </p:txBody>
      </p:sp>
      <p:pic>
        <p:nvPicPr>
          <p:cNvPr id="29" name="Obraz 2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4379"/>
            <a:ext cx="12192000" cy="57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</a:t>
            </a:r>
            <a:r>
              <a:rPr lang="pl-PL" dirty="0" smtClean="0"/>
              <a:t>s</a:t>
            </a:r>
            <a:r>
              <a:rPr lang="en-US" dirty="0" smtClean="0"/>
              <a:t> on the E 75 railway line on the </a:t>
            </a:r>
            <a:r>
              <a:rPr lang="en-US" dirty="0" err="1" smtClean="0"/>
              <a:t>Ełk</a:t>
            </a:r>
            <a:r>
              <a:rPr lang="en-US" dirty="0" smtClean="0"/>
              <a:t> - </a:t>
            </a:r>
            <a:r>
              <a:rPr lang="en-US" dirty="0" err="1" smtClean="0"/>
              <a:t>Trakiszki</a:t>
            </a:r>
            <a:r>
              <a:rPr lang="en-US" dirty="0" smtClean="0"/>
              <a:t> section</a:t>
            </a:r>
            <a:br>
              <a:rPr lang="en-US" dirty="0" smtClean="0"/>
            </a:br>
            <a:r>
              <a:rPr lang="en-US" dirty="0" smtClean="0"/>
              <a:t>Routing and environmental considerations</a:t>
            </a:r>
            <a:r>
              <a:rPr lang="pl-PL" dirty="0" smtClean="0"/>
              <a:t>: </a:t>
            </a:r>
            <a:r>
              <a:rPr lang="en-US" dirty="0" err="1" smtClean="0"/>
              <a:t>Suwałki</a:t>
            </a:r>
            <a:r>
              <a:rPr lang="en-US" dirty="0" smtClean="0"/>
              <a:t> area</a:t>
            </a:r>
            <a:endParaRPr lang="pl-PL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16</a:t>
            </a:fld>
            <a:endParaRPr lang="pl-PL"/>
          </a:p>
        </p:txBody>
      </p:sp>
      <p:grpSp>
        <p:nvGrpSpPr>
          <p:cNvPr id="7" name="Grupa 6"/>
          <p:cNvGrpSpPr/>
          <p:nvPr/>
        </p:nvGrpSpPr>
        <p:grpSpPr>
          <a:xfrm>
            <a:off x="0" y="594735"/>
            <a:ext cx="12254288" cy="6030001"/>
            <a:chOff x="-9494" y="828000"/>
            <a:chExt cx="12254288" cy="6030001"/>
          </a:xfrm>
        </p:grpSpPr>
        <p:grpSp>
          <p:nvGrpSpPr>
            <p:cNvPr id="9" name="Grupa 40"/>
            <p:cNvGrpSpPr/>
            <p:nvPr/>
          </p:nvGrpSpPr>
          <p:grpSpPr>
            <a:xfrm>
              <a:off x="-9494" y="828000"/>
              <a:ext cx="12254288" cy="6030001"/>
              <a:chOff x="-9494" y="828000"/>
              <a:chExt cx="12254288" cy="6030001"/>
            </a:xfrm>
          </p:grpSpPr>
          <p:pic>
            <p:nvPicPr>
              <p:cNvPr id="12" name="Obraz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1149172"/>
                <a:ext cx="6993927" cy="3934084"/>
              </a:xfrm>
              <a:prstGeom prst="rect">
                <a:avLst/>
              </a:prstGeom>
            </p:spPr>
          </p:pic>
          <p:grpSp>
            <p:nvGrpSpPr>
              <p:cNvPr id="13" name="Grupa 3"/>
              <p:cNvGrpSpPr/>
              <p:nvPr/>
            </p:nvGrpSpPr>
            <p:grpSpPr>
              <a:xfrm>
                <a:off x="6960001" y="828000"/>
                <a:ext cx="5284793" cy="5026798"/>
                <a:chOff x="2833364" y="1781773"/>
                <a:chExt cx="3963595" cy="5026798"/>
              </a:xfrm>
            </p:grpSpPr>
            <p:grpSp>
              <p:nvGrpSpPr>
                <p:cNvPr id="16" name="Grupa 14"/>
                <p:cNvGrpSpPr/>
                <p:nvPr/>
              </p:nvGrpSpPr>
              <p:grpSpPr>
                <a:xfrm>
                  <a:off x="2833364" y="1781773"/>
                  <a:ext cx="3963595" cy="5026798"/>
                  <a:chOff x="4427984" y="1124744"/>
                  <a:chExt cx="3814231" cy="5445224"/>
                </a:xfrm>
              </p:grpSpPr>
              <p:pic>
                <p:nvPicPr>
                  <p:cNvPr id="18" name="Obraz 17"/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27984" y="1124744"/>
                    <a:ext cx="3704741" cy="5445224"/>
                  </a:xfrm>
                  <a:prstGeom prst="rect">
                    <a:avLst/>
                  </a:prstGeom>
                </p:spPr>
              </p:pic>
              <p:sp>
                <p:nvSpPr>
                  <p:cNvPr id="19" name="pole tekstowe 18"/>
                  <p:cNvSpPr txBox="1"/>
                  <p:nvPr/>
                </p:nvSpPr>
                <p:spPr>
                  <a:xfrm>
                    <a:off x="7236296" y="5031712"/>
                    <a:ext cx="504056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Stacje</a:t>
                    </a:r>
                    <a:endParaRPr lang="pl-PL" sz="500" dirty="0"/>
                  </a:p>
                </p:txBody>
              </p:sp>
              <p:sp>
                <p:nvSpPr>
                  <p:cNvPr id="20" name="pole tekstowe 19"/>
                  <p:cNvSpPr txBox="1"/>
                  <p:nvPr/>
                </p:nvSpPr>
                <p:spPr>
                  <a:xfrm>
                    <a:off x="7236296" y="5157192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Linie kolejowe inne</a:t>
                    </a:r>
                    <a:endParaRPr lang="pl-PL" sz="500" dirty="0"/>
                  </a:p>
                </p:txBody>
              </p:sp>
              <p:sp>
                <p:nvSpPr>
                  <p:cNvPr id="21" name="pole tekstowe 20"/>
                  <p:cNvSpPr txBox="1"/>
                  <p:nvPr/>
                </p:nvSpPr>
                <p:spPr>
                  <a:xfrm>
                    <a:off x="7236296" y="5282672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Linia E 75</a:t>
                    </a:r>
                    <a:endParaRPr lang="pl-PL" sz="500" dirty="0"/>
                  </a:p>
                </p:txBody>
              </p:sp>
              <p:sp>
                <p:nvSpPr>
                  <p:cNvPr id="22" name="pole tekstowe 21"/>
                  <p:cNvSpPr txBox="1"/>
                  <p:nvPr/>
                </p:nvSpPr>
                <p:spPr>
                  <a:xfrm>
                    <a:off x="7236296" y="5408152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Granice</a:t>
                    </a:r>
                    <a:endParaRPr lang="pl-PL" sz="500" dirty="0"/>
                  </a:p>
                </p:txBody>
              </p:sp>
              <p:sp>
                <p:nvSpPr>
                  <p:cNvPr id="23" name="pole tekstowe 22"/>
                  <p:cNvSpPr txBox="1"/>
                  <p:nvPr/>
                </p:nvSpPr>
                <p:spPr>
                  <a:xfrm>
                    <a:off x="7236296" y="5533632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Lasy</a:t>
                    </a:r>
                    <a:endParaRPr lang="pl-PL" sz="500" dirty="0"/>
                  </a:p>
                </p:txBody>
              </p:sp>
              <p:sp>
                <p:nvSpPr>
                  <p:cNvPr id="24" name="pole tekstowe 23"/>
                  <p:cNvSpPr txBox="1"/>
                  <p:nvPr/>
                </p:nvSpPr>
                <p:spPr>
                  <a:xfrm>
                    <a:off x="7234103" y="5649566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Obszary chronione</a:t>
                    </a:r>
                    <a:endParaRPr lang="pl-PL" sz="500" dirty="0"/>
                  </a:p>
                </p:txBody>
              </p:sp>
              <p:sp>
                <p:nvSpPr>
                  <p:cNvPr id="25" name="pole tekstowe 24"/>
                  <p:cNvSpPr txBox="1"/>
                  <p:nvPr/>
                </p:nvSpPr>
                <p:spPr>
                  <a:xfrm>
                    <a:off x="7234103" y="5996846"/>
                    <a:ext cx="1008112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Otuliny Parków Narodowych</a:t>
                    </a:r>
                    <a:endParaRPr lang="pl-PL" sz="500" dirty="0"/>
                  </a:p>
                </p:txBody>
              </p:sp>
              <p:sp>
                <p:nvSpPr>
                  <p:cNvPr id="26" name="pole tekstowe 25"/>
                  <p:cNvSpPr txBox="1"/>
                  <p:nvPr/>
                </p:nvSpPr>
                <p:spPr>
                  <a:xfrm>
                    <a:off x="7234103" y="5881434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Parki Narodowe</a:t>
                    </a:r>
                    <a:endParaRPr lang="pl-PL" sz="500" dirty="0"/>
                  </a:p>
                </p:txBody>
              </p:sp>
              <p:sp>
                <p:nvSpPr>
                  <p:cNvPr id="27" name="pole tekstowe 26"/>
                  <p:cNvSpPr txBox="1"/>
                  <p:nvPr/>
                </p:nvSpPr>
                <p:spPr>
                  <a:xfrm>
                    <a:off x="7234103" y="6126855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Rezerwaty przyrody</a:t>
                    </a:r>
                    <a:endParaRPr lang="pl-PL" sz="500" dirty="0"/>
                  </a:p>
                </p:txBody>
              </p:sp>
              <p:sp>
                <p:nvSpPr>
                  <p:cNvPr id="28" name="pole tekstowe 27"/>
                  <p:cNvSpPr txBox="1"/>
                  <p:nvPr/>
                </p:nvSpPr>
                <p:spPr>
                  <a:xfrm>
                    <a:off x="7236296" y="6377215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Główne drogi</a:t>
                    </a:r>
                    <a:endParaRPr lang="pl-PL" sz="500" dirty="0"/>
                  </a:p>
                </p:txBody>
              </p:sp>
              <p:sp>
                <p:nvSpPr>
                  <p:cNvPr id="30" name="pole tekstowe 29"/>
                  <p:cNvSpPr txBox="1"/>
                  <p:nvPr/>
                </p:nvSpPr>
                <p:spPr>
                  <a:xfrm>
                    <a:off x="7234103" y="5765501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Siedliska ptaków</a:t>
                    </a:r>
                    <a:endParaRPr lang="pl-PL" sz="500" dirty="0"/>
                  </a:p>
                </p:txBody>
              </p:sp>
              <p:sp>
                <p:nvSpPr>
                  <p:cNvPr id="31" name="pole tekstowe 30"/>
                  <p:cNvSpPr txBox="1"/>
                  <p:nvPr/>
                </p:nvSpPr>
                <p:spPr>
                  <a:xfrm>
                    <a:off x="7020272" y="4900505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b="1" dirty="0" smtClean="0"/>
                      <a:t>Legenda</a:t>
                    </a:r>
                    <a:endParaRPr lang="pl-PL" sz="500" b="1" dirty="0"/>
                  </a:p>
                </p:txBody>
              </p:sp>
              <p:sp>
                <p:nvSpPr>
                  <p:cNvPr id="32" name="pole tekstowe 31"/>
                  <p:cNvSpPr txBox="1"/>
                  <p:nvPr/>
                </p:nvSpPr>
                <p:spPr>
                  <a:xfrm>
                    <a:off x="7234103" y="6247806"/>
                    <a:ext cx="824420" cy="18336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l-PL" sz="500" dirty="0" smtClean="0"/>
                      <a:t>Korytarze ekologiczne</a:t>
                    </a:r>
                    <a:endParaRPr lang="pl-PL" sz="500" dirty="0"/>
                  </a:p>
                </p:txBody>
              </p:sp>
            </p:grpSp>
            <p:sp>
              <p:nvSpPr>
                <p:cNvPr id="17" name="Prostokąt 16"/>
                <p:cNvSpPr/>
                <p:nvPr/>
              </p:nvSpPr>
              <p:spPr>
                <a:xfrm rot="18480000">
                  <a:off x="4448466" y="2420162"/>
                  <a:ext cx="255701" cy="15672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</p:grpSp>
          <p:pic>
            <p:nvPicPr>
              <p:cNvPr id="14" name="Obraz 1"/>
              <p:cNvPicPr>
                <a:picLocks noChangeAspect="1"/>
              </p:cNvPicPr>
              <p:nvPr/>
            </p:nvPicPr>
            <p:blipFill rotWithShape="1">
              <a:blip r:embed="rId5" cstate="print"/>
              <a:srcRect t="1" b="232"/>
              <a:stretch/>
            </p:blipFill>
            <p:spPr>
              <a:xfrm>
                <a:off x="6094995" y="3190338"/>
                <a:ext cx="6096528" cy="3667663"/>
              </a:xfrm>
              <a:prstGeom prst="rect">
                <a:avLst/>
              </a:prstGeom>
            </p:spPr>
          </p:pic>
          <p:pic>
            <p:nvPicPr>
              <p:cNvPr id="15" name="Obraz 14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388"/>
              <a:stretch/>
            </p:blipFill>
            <p:spPr>
              <a:xfrm>
                <a:off x="-9494" y="3184562"/>
                <a:ext cx="6094931" cy="3673438"/>
              </a:xfrm>
              <a:prstGeom prst="rect">
                <a:avLst/>
              </a:prstGeom>
            </p:spPr>
          </p:pic>
        </p:grpSp>
        <p:sp>
          <p:nvSpPr>
            <p:cNvPr id="10" name="pole tekstowe 9"/>
            <p:cNvSpPr txBox="1"/>
            <p:nvPr/>
          </p:nvSpPr>
          <p:spPr>
            <a:xfrm>
              <a:off x="1945972" y="3267429"/>
              <a:ext cx="27843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 smtClean="0">
                  <a:latin typeface="Calibri" panose="020F0502020204030204"/>
                </a:rPr>
                <a:t>v=120/140 </a:t>
              </a:r>
              <a:r>
                <a:rPr lang="pl-PL" b="1" dirty="0" err="1" smtClean="0">
                  <a:latin typeface="Calibri" panose="020F0502020204030204"/>
                </a:rPr>
                <a:t>variant</a:t>
              </a:r>
              <a:endParaRPr lang="pl-PL" b="1" dirty="0">
                <a:latin typeface="Calibri" panose="020F0502020204030204"/>
              </a:endParaRPr>
            </a:p>
          </p:txBody>
        </p:sp>
        <p:sp>
          <p:nvSpPr>
            <p:cNvPr id="11" name="pole tekstowe 10"/>
            <p:cNvSpPr txBox="1"/>
            <p:nvPr/>
          </p:nvSpPr>
          <p:spPr>
            <a:xfrm>
              <a:off x="4509543" y="1138728"/>
              <a:ext cx="2784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 smtClean="0"/>
                <a:t>LK</a:t>
              </a:r>
              <a:r>
                <a:rPr lang="pl-PL" dirty="0" smtClean="0"/>
                <a:t> 51 km 10,504</a:t>
              </a:r>
              <a:endParaRPr lang="pl-PL" dirty="0"/>
            </a:p>
          </p:txBody>
        </p:sp>
      </p:grpSp>
      <p:sp>
        <p:nvSpPr>
          <p:cNvPr id="33" name="pole tekstowe 32"/>
          <p:cNvSpPr txBox="1"/>
          <p:nvPr/>
        </p:nvSpPr>
        <p:spPr>
          <a:xfrm>
            <a:off x="7301765" y="3224712"/>
            <a:ext cx="37444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b="1" dirty="0" err="1" smtClean="0">
                <a:latin typeface="Calibri" panose="020F0502020204030204"/>
              </a:rPr>
              <a:t>possible</a:t>
            </a:r>
            <a:r>
              <a:rPr lang="pl-PL" b="1" dirty="0" smtClean="0">
                <a:latin typeface="Calibri" panose="020F0502020204030204"/>
              </a:rPr>
              <a:t> v=160 </a:t>
            </a:r>
            <a:r>
              <a:rPr lang="pl-PL" b="1" dirty="0" err="1" smtClean="0">
                <a:latin typeface="Calibri" panose="020F0502020204030204"/>
              </a:rPr>
              <a:t>routing</a:t>
            </a:r>
            <a:endParaRPr lang="pl-PL" b="1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</a:t>
            </a:r>
            <a:r>
              <a:rPr lang="pl-PL" dirty="0" smtClean="0"/>
              <a:t>s</a:t>
            </a:r>
            <a:r>
              <a:rPr lang="en-US" dirty="0" smtClean="0"/>
              <a:t> on the E 75 railway line on the </a:t>
            </a:r>
            <a:r>
              <a:rPr lang="en-US" dirty="0" err="1" smtClean="0"/>
              <a:t>Ełk</a:t>
            </a:r>
            <a:r>
              <a:rPr lang="en-US" dirty="0" smtClean="0"/>
              <a:t> - </a:t>
            </a:r>
            <a:r>
              <a:rPr lang="en-US" dirty="0" err="1" smtClean="0"/>
              <a:t>Trakiszki</a:t>
            </a:r>
            <a:r>
              <a:rPr lang="en-US" dirty="0" smtClean="0"/>
              <a:t> section</a:t>
            </a:r>
            <a:br>
              <a:rPr lang="en-US" dirty="0" smtClean="0"/>
            </a:br>
            <a:r>
              <a:rPr lang="en-US" dirty="0" smtClean="0"/>
              <a:t>Routing and environmental considerations</a:t>
            </a:r>
            <a:r>
              <a:rPr lang="pl-PL" dirty="0" smtClean="0"/>
              <a:t>: </a:t>
            </a:r>
            <a:r>
              <a:rPr lang="en-US" dirty="0" err="1" smtClean="0"/>
              <a:t>Suwałki</a:t>
            </a:r>
            <a:r>
              <a:rPr lang="en-US" dirty="0" smtClean="0"/>
              <a:t> area</a:t>
            </a:r>
            <a:endParaRPr lang="pl-PL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17</a:t>
            </a:fld>
            <a:endParaRPr lang="pl-PL"/>
          </a:p>
        </p:txBody>
      </p:sp>
      <p:pic>
        <p:nvPicPr>
          <p:cNvPr id="34" name="Obraz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26165"/>
            <a:ext cx="12192000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</a:t>
            </a:r>
            <a:r>
              <a:rPr lang="pl-PL" dirty="0" smtClean="0"/>
              <a:t>s</a:t>
            </a:r>
            <a:r>
              <a:rPr lang="en-US" dirty="0" smtClean="0"/>
              <a:t> on the E 75 railway line on the </a:t>
            </a:r>
            <a:r>
              <a:rPr lang="en-US" dirty="0" err="1" smtClean="0"/>
              <a:t>Ełk</a:t>
            </a:r>
            <a:r>
              <a:rPr lang="en-US" dirty="0" smtClean="0"/>
              <a:t> - </a:t>
            </a:r>
            <a:r>
              <a:rPr lang="en-US" dirty="0" err="1" smtClean="0"/>
              <a:t>Trakiszki</a:t>
            </a:r>
            <a:r>
              <a:rPr lang="en-US" dirty="0" smtClean="0"/>
              <a:t> section</a:t>
            </a:r>
            <a:br>
              <a:rPr lang="en-US" dirty="0" smtClean="0"/>
            </a:br>
            <a:r>
              <a:rPr lang="en-US" dirty="0" smtClean="0"/>
              <a:t>Routing and environmental considerations</a:t>
            </a:r>
            <a:r>
              <a:rPr lang="pl-PL" dirty="0" smtClean="0"/>
              <a:t>: </a:t>
            </a:r>
            <a:r>
              <a:rPr lang="en-US" dirty="0" err="1" smtClean="0"/>
              <a:t>Suwałki</a:t>
            </a:r>
            <a:r>
              <a:rPr lang="en-US" dirty="0" smtClean="0"/>
              <a:t> - </a:t>
            </a:r>
            <a:r>
              <a:rPr lang="en-US" dirty="0" err="1" smtClean="0"/>
              <a:t>Trakiszki</a:t>
            </a:r>
            <a:endParaRPr lang="pl-PL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18</a:t>
            </a:fld>
            <a:endParaRPr lang="pl-PL"/>
          </a:p>
        </p:txBody>
      </p:sp>
      <p:grpSp>
        <p:nvGrpSpPr>
          <p:cNvPr id="7" name="Grupa 6"/>
          <p:cNvGrpSpPr/>
          <p:nvPr/>
        </p:nvGrpSpPr>
        <p:grpSpPr>
          <a:xfrm>
            <a:off x="0" y="697371"/>
            <a:ext cx="12199104" cy="6041468"/>
            <a:chOff x="0" y="828000"/>
            <a:chExt cx="12199104" cy="6041468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56395"/>
              <a:ext cx="7884827" cy="4435215"/>
            </a:xfrm>
            <a:prstGeom prst="rect">
              <a:avLst/>
            </a:prstGeom>
          </p:spPr>
        </p:pic>
        <p:grpSp>
          <p:nvGrpSpPr>
            <p:cNvPr id="10" name="Grupa 9"/>
            <p:cNvGrpSpPr/>
            <p:nvPr/>
          </p:nvGrpSpPr>
          <p:grpSpPr>
            <a:xfrm>
              <a:off x="6864001" y="828000"/>
              <a:ext cx="5284793" cy="5026798"/>
              <a:chOff x="2833364" y="1781773"/>
              <a:chExt cx="3963595" cy="5026798"/>
            </a:xfrm>
          </p:grpSpPr>
          <p:grpSp>
            <p:nvGrpSpPr>
              <p:cNvPr id="15" name="Grupa 14"/>
              <p:cNvGrpSpPr/>
              <p:nvPr/>
            </p:nvGrpSpPr>
            <p:grpSpPr>
              <a:xfrm>
                <a:off x="2833364" y="1781773"/>
                <a:ext cx="3963595" cy="5026798"/>
                <a:chOff x="4427984" y="1124744"/>
                <a:chExt cx="3814231" cy="5445224"/>
              </a:xfrm>
            </p:grpSpPr>
            <p:pic>
              <p:nvPicPr>
                <p:cNvPr id="17" name="Obraz 16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7984" y="1124744"/>
                  <a:ext cx="3704741" cy="5445224"/>
                </a:xfrm>
                <a:prstGeom prst="rect">
                  <a:avLst/>
                </a:prstGeom>
              </p:spPr>
            </p:pic>
            <p:sp>
              <p:nvSpPr>
                <p:cNvPr id="18" name="pole tekstowe 17"/>
                <p:cNvSpPr txBox="1"/>
                <p:nvPr/>
              </p:nvSpPr>
              <p:spPr>
                <a:xfrm>
                  <a:off x="7236296" y="5031712"/>
                  <a:ext cx="504056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Stacje</a:t>
                  </a:r>
                  <a:endParaRPr lang="pl-PL" sz="500" dirty="0"/>
                </a:p>
              </p:txBody>
            </p:sp>
            <p:sp>
              <p:nvSpPr>
                <p:cNvPr id="19" name="pole tekstowe 18"/>
                <p:cNvSpPr txBox="1"/>
                <p:nvPr/>
              </p:nvSpPr>
              <p:spPr>
                <a:xfrm>
                  <a:off x="7236296" y="5157192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Linie kolejowe inne</a:t>
                  </a:r>
                  <a:endParaRPr lang="pl-PL" sz="500" dirty="0"/>
                </a:p>
              </p:txBody>
            </p:sp>
            <p:sp>
              <p:nvSpPr>
                <p:cNvPr id="20" name="pole tekstowe 19"/>
                <p:cNvSpPr txBox="1"/>
                <p:nvPr/>
              </p:nvSpPr>
              <p:spPr>
                <a:xfrm>
                  <a:off x="7236296" y="5282672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Linia E 75</a:t>
                  </a:r>
                  <a:endParaRPr lang="pl-PL" sz="500" dirty="0"/>
                </a:p>
              </p:txBody>
            </p:sp>
            <p:sp>
              <p:nvSpPr>
                <p:cNvPr id="21" name="pole tekstowe 20"/>
                <p:cNvSpPr txBox="1"/>
                <p:nvPr/>
              </p:nvSpPr>
              <p:spPr>
                <a:xfrm>
                  <a:off x="7236296" y="5408152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Granice</a:t>
                  </a:r>
                  <a:endParaRPr lang="pl-PL" sz="500" dirty="0"/>
                </a:p>
              </p:txBody>
            </p:sp>
            <p:sp>
              <p:nvSpPr>
                <p:cNvPr id="22" name="pole tekstowe 21"/>
                <p:cNvSpPr txBox="1"/>
                <p:nvPr/>
              </p:nvSpPr>
              <p:spPr>
                <a:xfrm>
                  <a:off x="7236296" y="5533632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Lasy</a:t>
                  </a:r>
                  <a:endParaRPr lang="pl-PL" sz="500" dirty="0"/>
                </a:p>
              </p:txBody>
            </p:sp>
            <p:sp>
              <p:nvSpPr>
                <p:cNvPr id="23" name="pole tekstowe 22"/>
                <p:cNvSpPr txBox="1"/>
                <p:nvPr/>
              </p:nvSpPr>
              <p:spPr>
                <a:xfrm>
                  <a:off x="7234103" y="5649566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Obszary chronione</a:t>
                  </a:r>
                  <a:endParaRPr lang="pl-PL" sz="500" dirty="0"/>
                </a:p>
              </p:txBody>
            </p:sp>
            <p:sp>
              <p:nvSpPr>
                <p:cNvPr id="24" name="pole tekstowe 23"/>
                <p:cNvSpPr txBox="1"/>
                <p:nvPr/>
              </p:nvSpPr>
              <p:spPr>
                <a:xfrm>
                  <a:off x="7234103" y="5996846"/>
                  <a:ext cx="1008112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Otuliny Parków Narodowych</a:t>
                  </a:r>
                  <a:endParaRPr lang="pl-PL" sz="500" dirty="0"/>
                </a:p>
              </p:txBody>
            </p:sp>
            <p:sp>
              <p:nvSpPr>
                <p:cNvPr id="25" name="pole tekstowe 24"/>
                <p:cNvSpPr txBox="1"/>
                <p:nvPr/>
              </p:nvSpPr>
              <p:spPr>
                <a:xfrm>
                  <a:off x="7234103" y="5881434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Parki Narodowe</a:t>
                  </a:r>
                  <a:endParaRPr lang="pl-PL" sz="500" dirty="0"/>
                </a:p>
              </p:txBody>
            </p:sp>
            <p:sp>
              <p:nvSpPr>
                <p:cNvPr id="26" name="pole tekstowe 25"/>
                <p:cNvSpPr txBox="1"/>
                <p:nvPr/>
              </p:nvSpPr>
              <p:spPr>
                <a:xfrm>
                  <a:off x="7234103" y="6126855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Rezerwaty przyrody</a:t>
                  </a:r>
                  <a:endParaRPr lang="pl-PL" sz="500" dirty="0"/>
                </a:p>
              </p:txBody>
            </p:sp>
            <p:sp>
              <p:nvSpPr>
                <p:cNvPr id="27" name="pole tekstowe 26"/>
                <p:cNvSpPr txBox="1"/>
                <p:nvPr/>
              </p:nvSpPr>
              <p:spPr>
                <a:xfrm>
                  <a:off x="7236296" y="6377215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Główne drogi</a:t>
                  </a:r>
                  <a:endParaRPr lang="pl-PL" sz="500" dirty="0"/>
                </a:p>
              </p:txBody>
            </p:sp>
            <p:sp>
              <p:nvSpPr>
                <p:cNvPr id="28" name="pole tekstowe 27"/>
                <p:cNvSpPr txBox="1"/>
                <p:nvPr/>
              </p:nvSpPr>
              <p:spPr>
                <a:xfrm>
                  <a:off x="7234103" y="5765501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Siedliska ptaków</a:t>
                  </a:r>
                  <a:endParaRPr lang="pl-PL" sz="500" dirty="0"/>
                </a:p>
              </p:txBody>
            </p:sp>
            <p:sp>
              <p:nvSpPr>
                <p:cNvPr id="29" name="pole tekstowe 28"/>
                <p:cNvSpPr txBox="1"/>
                <p:nvPr/>
              </p:nvSpPr>
              <p:spPr>
                <a:xfrm>
                  <a:off x="7020272" y="4900505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b="1" dirty="0" smtClean="0"/>
                    <a:t>Legenda</a:t>
                  </a:r>
                  <a:endParaRPr lang="pl-PL" sz="500" b="1" dirty="0"/>
                </a:p>
              </p:txBody>
            </p:sp>
            <p:sp>
              <p:nvSpPr>
                <p:cNvPr id="30" name="pole tekstowe 29"/>
                <p:cNvSpPr txBox="1"/>
                <p:nvPr/>
              </p:nvSpPr>
              <p:spPr>
                <a:xfrm>
                  <a:off x="7234103" y="6247806"/>
                  <a:ext cx="824420" cy="183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500" dirty="0" smtClean="0"/>
                    <a:t>Korytarze ekologiczne</a:t>
                  </a:r>
                  <a:endParaRPr lang="pl-PL" sz="500" dirty="0"/>
                </a:p>
              </p:txBody>
            </p:sp>
          </p:grpSp>
          <p:sp>
            <p:nvSpPr>
              <p:cNvPr id="16" name="Prostokąt 15"/>
              <p:cNvSpPr/>
              <p:nvPr/>
            </p:nvSpPr>
            <p:spPr>
              <a:xfrm rot="19324799">
                <a:off x="4963986" y="1998877"/>
                <a:ext cx="210031" cy="17611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pic>
          <p:nvPicPr>
            <p:cNvPr id="11" name="Obraz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181709"/>
              <a:ext cx="6106767" cy="3687759"/>
            </a:xfrm>
            <a:prstGeom prst="rect">
              <a:avLst/>
            </a:prstGeom>
          </p:spPr>
        </p:pic>
        <p:sp>
          <p:nvSpPr>
            <p:cNvPr id="12" name="pole tekstowe 11"/>
            <p:cNvSpPr txBox="1"/>
            <p:nvPr/>
          </p:nvSpPr>
          <p:spPr>
            <a:xfrm>
              <a:off x="1763106" y="3397733"/>
              <a:ext cx="27773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 smtClean="0">
                  <a:latin typeface="Calibri" panose="020F0502020204030204"/>
                </a:rPr>
                <a:t>v=120/140 </a:t>
              </a:r>
              <a:r>
                <a:rPr lang="pl-PL" b="1" dirty="0" err="1" smtClean="0">
                  <a:latin typeface="Calibri" panose="020F0502020204030204"/>
                </a:rPr>
                <a:t>variant</a:t>
              </a:r>
              <a:endParaRPr lang="pl-PL" b="1" dirty="0">
                <a:latin typeface="Calibri" panose="020F0502020204030204"/>
              </a:endParaRPr>
            </a:p>
          </p:txBody>
        </p:sp>
        <p:pic>
          <p:nvPicPr>
            <p:cNvPr id="13" name="Obraz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2576" y="3181067"/>
              <a:ext cx="6096528" cy="3688400"/>
            </a:xfrm>
            <a:prstGeom prst="rect">
              <a:avLst/>
            </a:prstGeom>
          </p:spPr>
        </p:pic>
        <p:sp>
          <p:nvSpPr>
            <p:cNvPr id="14" name="pole tekstowe 13"/>
            <p:cNvSpPr txBox="1"/>
            <p:nvPr/>
          </p:nvSpPr>
          <p:spPr>
            <a:xfrm>
              <a:off x="7264443" y="3374002"/>
              <a:ext cx="374441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smtClean="0"/>
                <a:t>Environmentally unfriendly possible </a:t>
              </a:r>
              <a:r>
                <a:rPr lang="pl-PL" b="1" dirty="0" smtClean="0"/>
                <a:t>v=160 </a:t>
              </a:r>
              <a:r>
                <a:rPr lang="pl-PL" b="1" dirty="0" err="1" smtClean="0"/>
                <a:t>routing</a:t>
              </a:r>
              <a:endParaRPr lang="pl-P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</a:t>
            </a:r>
            <a:r>
              <a:rPr lang="pl-PL" dirty="0" smtClean="0"/>
              <a:t>s</a:t>
            </a:r>
            <a:r>
              <a:rPr lang="en-US" dirty="0" smtClean="0"/>
              <a:t> on the E 75 railway line on the </a:t>
            </a:r>
            <a:r>
              <a:rPr lang="en-US" dirty="0" err="1" smtClean="0"/>
              <a:t>Ełk</a:t>
            </a:r>
            <a:r>
              <a:rPr lang="en-US" dirty="0" smtClean="0"/>
              <a:t> - </a:t>
            </a:r>
            <a:r>
              <a:rPr lang="en-US" dirty="0" err="1" smtClean="0"/>
              <a:t>Trakiszki</a:t>
            </a:r>
            <a:r>
              <a:rPr lang="en-US" dirty="0" smtClean="0"/>
              <a:t> section</a:t>
            </a:r>
            <a:br>
              <a:rPr lang="en-US" dirty="0" smtClean="0"/>
            </a:br>
            <a:r>
              <a:rPr lang="en-US" dirty="0" smtClean="0"/>
              <a:t>Routing and environmental considerations</a:t>
            </a:r>
            <a:endParaRPr lang="pl-PL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19</a:t>
            </a:fld>
            <a:endParaRPr lang="pl-PL"/>
          </a:p>
        </p:txBody>
      </p:sp>
      <p:pic>
        <p:nvPicPr>
          <p:cNvPr id="31" name="Obraz 3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9471"/>
            <a:ext cx="12192000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Rail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Baltica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ore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etwork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orridor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gray">
          <a:xfrm>
            <a:off x="304800" y="1354667"/>
            <a:ext cx="4649731" cy="1242461"/>
          </a:xfrm>
          <a:custGeom>
            <a:avLst/>
            <a:gdLst>
              <a:gd name="T0" fmla="*/ 0 w 1487"/>
              <a:gd name="T1" fmla="*/ 0 h 580"/>
              <a:gd name="T2" fmla="*/ 1315 w 1487"/>
              <a:gd name="T3" fmla="*/ 0 h 580"/>
              <a:gd name="T4" fmla="*/ 1487 w 1487"/>
              <a:gd name="T5" fmla="*/ 580 h 580"/>
              <a:gd name="T6" fmla="*/ 1 w 1487"/>
              <a:gd name="T7" fmla="*/ 580 h 580"/>
              <a:gd name="T8" fmla="*/ 0 w 1487"/>
              <a:gd name="T9" fmla="*/ 0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87" h="580">
                <a:moveTo>
                  <a:pt x="0" y="0"/>
                </a:moveTo>
                <a:lnTo>
                  <a:pt x="1315" y="0"/>
                </a:lnTo>
                <a:lnTo>
                  <a:pt x="1487" y="580"/>
                </a:lnTo>
                <a:lnTo>
                  <a:pt x="1" y="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878C9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72000" rIns="216000" bIns="72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304800" y="2744131"/>
            <a:ext cx="4827531" cy="1195304"/>
          </a:xfrm>
          <a:custGeom>
            <a:avLst/>
            <a:gdLst>
              <a:gd name="T0" fmla="*/ 0 w 1588"/>
              <a:gd name="T1" fmla="*/ 1 h 576"/>
              <a:gd name="T2" fmla="*/ 1503 w 1588"/>
              <a:gd name="T3" fmla="*/ 0 h 576"/>
              <a:gd name="T4" fmla="*/ 1588 w 1588"/>
              <a:gd name="T5" fmla="*/ 293 h 576"/>
              <a:gd name="T6" fmla="*/ 1507 w 1588"/>
              <a:gd name="T7" fmla="*/ 576 h 576"/>
              <a:gd name="T8" fmla="*/ 0 w 1588"/>
              <a:gd name="T9" fmla="*/ 575 h 576"/>
              <a:gd name="T10" fmla="*/ 0 w 1588"/>
              <a:gd name="T11" fmla="*/ 1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8" h="576">
                <a:moveTo>
                  <a:pt x="0" y="1"/>
                </a:moveTo>
                <a:lnTo>
                  <a:pt x="1503" y="0"/>
                </a:lnTo>
                <a:lnTo>
                  <a:pt x="1588" y="293"/>
                </a:lnTo>
                <a:lnTo>
                  <a:pt x="1507" y="576"/>
                </a:lnTo>
                <a:lnTo>
                  <a:pt x="0" y="575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878C9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72000" rIns="216000" bIns="72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endParaRPr kumimoji="0" lang="pl-PL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kumimoji="0" lang="pl-PL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Rail</a:t>
            </a:r>
            <a:r>
              <a:rPr kumimoji="0" lang="pl-PL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l-PL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Baltica</a:t>
            </a:r>
            <a:r>
              <a:rPr kumimoji="0" lang="pl-PL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key railway transport </a:t>
            </a:r>
            <a:r>
              <a:rPr lang="pl-PL" sz="1400" kern="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</a:t>
            </a:r>
            <a:r>
              <a:rPr lang="en-US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mixed traffic</a:t>
            </a:r>
            <a:endParaRPr kumimoji="0" lang="de-DE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gray">
          <a:xfrm>
            <a:off x="304800" y="4061473"/>
            <a:ext cx="4675677" cy="1678162"/>
          </a:xfrm>
          <a:custGeom>
            <a:avLst/>
            <a:gdLst>
              <a:gd name="T0" fmla="*/ 0 w 1495"/>
              <a:gd name="T1" fmla="*/ 580 h 581"/>
              <a:gd name="T2" fmla="*/ 1319 w 1495"/>
              <a:gd name="T3" fmla="*/ 581 h 581"/>
              <a:gd name="T4" fmla="*/ 1495 w 1495"/>
              <a:gd name="T5" fmla="*/ 1 h 581"/>
              <a:gd name="T6" fmla="*/ 1 w 1495"/>
              <a:gd name="T7" fmla="*/ 0 h 581"/>
              <a:gd name="T8" fmla="*/ 0 w 1495"/>
              <a:gd name="T9" fmla="*/ 580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5" h="581">
                <a:moveTo>
                  <a:pt x="0" y="580"/>
                </a:moveTo>
                <a:lnTo>
                  <a:pt x="1319" y="581"/>
                </a:lnTo>
                <a:lnTo>
                  <a:pt x="1495" y="1"/>
                </a:lnTo>
                <a:lnTo>
                  <a:pt x="1" y="0"/>
                </a:lnTo>
                <a:lnTo>
                  <a:pt x="0" y="58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878C9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72000" rIns="216000" bIns="72000"/>
          <a:lstStyle/>
          <a:p>
            <a:pPr lvl="0">
              <a:defRPr/>
            </a:pPr>
            <a:endParaRPr lang="pl-PL" sz="1400" kern="0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pl-PL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 </a:t>
            </a:r>
            <a:r>
              <a:rPr lang="en-US" sz="1400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Baltica</a:t>
            </a:r>
            <a:r>
              <a:rPr 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  <a:r>
              <a:rPr lang="en-US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mentioned in the Action Plan of </a:t>
            </a:r>
            <a:r>
              <a:rPr lang="pl-PL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CNC </a:t>
            </a:r>
            <a:r>
              <a:rPr lang="en-US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</a:t>
            </a:r>
            <a:r>
              <a:rPr 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- Baltic Sea </a:t>
            </a:r>
            <a:r>
              <a:rPr lang="en-US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(Work </a:t>
            </a:r>
            <a:r>
              <a:rPr 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Plan) among the most important issues for the smooth functioning of the entire </a:t>
            </a:r>
            <a:r>
              <a:rPr lang="en-US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corridor</a:t>
            </a:r>
            <a:r>
              <a:rPr lang="pl-PL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sz="1400" kern="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</a:t>
            </a:r>
            <a:r>
              <a:rPr lang="pl-PL" sz="1400" kern="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en-US" sz="1400" kern="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potential</a:t>
            </a:r>
            <a:endParaRPr kumimoji="0" lang="de-DE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21677" r="16895" b="4604"/>
          <a:stretch/>
        </p:blipFill>
        <p:spPr bwMode="auto">
          <a:xfrm>
            <a:off x="5132331" y="876900"/>
            <a:ext cx="6591522" cy="53347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ole tekstowe 11"/>
          <p:cNvSpPr txBox="1"/>
          <p:nvPr/>
        </p:nvSpPr>
        <p:spPr>
          <a:xfrm>
            <a:off x="304800" y="1659200"/>
            <a:ext cx="4319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According to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Regulation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(EU) No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1316/2013 Rail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Baltica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part of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ore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etwork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orridor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North Sea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Baltic Sea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ymbol zastępczy numeru slajdu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86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Environmental conditions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20</a:t>
            </a:fld>
            <a:endParaRPr lang="pl-PL"/>
          </a:p>
        </p:txBody>
      </p:sp>
      <p:grpSp>
        <p:nvGrpSpPr>
          <p:cNvPr id="7" name="Grupa 6"/>
          <p:cNvGrpSpPr/>
          <p:nvPr/>
        </p:nvGrpSpPr>
        <p:grpSpPr>
          <a:xfrm>
            <a:off x="935873" y="836713"/>
            <a:ext cx="10456455" cy="5088760"/>
            <a:chOff x="935873" y="836713"/>
            <a:chExt cx="10456455" cy="5088760"/>
          </a:xfrm>
        </p:grpSpPr>
        <p:sp>
          <p:nvSpPr>
            <p:cNvPr id="9" name="Prostokąt 8"/>
            <p:cNvSpPr/>
            <p:nvPr/>
          </p:nvSpPr>
          <p:spPr>
            <a:xfrm>
              <a:off x="4943873" y="2769881"/>
              <a:ext cx="6448455" cy="1728192"/>
            </a:xfrm>
            <a:prstGeom prst="rect">
              <a:avLst/>
            </a:prstGeom>
            <a:solidFill>
              <a:srgbClr val="D3EDD3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Rail </a:t>
              </a:r>
              <a:r>
                <a:rPr lang="en-US" dirty="0" err="1" smtClean="0">
                  <a:solidFill>
                    <a:schemeClr val="tx1"/>
                  </a:solidFill>
                </a:rPr>
                <a:t>Baltica</a:t>
              </a:r>
              <a:r>
                <a:rPr lang="en-US" dirty="0" smtClean="0">
                  <a:solidFill>
                    <a:schemeClr val="tx1"/>
                  </a:solidFill>
                </a:rPr>
                <a:t> adheres to the Park’s border from app 58,250 km up to app. 58,500 km; it crosses the Park from app. 58,500 up to app. 59,850 km and then again adheres to the Park from app. 59,850 km to app. 60,900 km</a:t>
              </a:r>
              <a:r>
                <a:rPr lang="en-US" sz="1600" dirty="0" smtClean="0">
                  <a:solidFill>
                    <a:schemeClr val="tx1"/>
                  </a:solidFill>
                </a:rPr>
                <a:t>. </a:t>
              </a:r>
            </a:p>
          </p:txBody>
        </p:sp>
        <p:pic>
          <p:nvPicPr>
            <p:cNvPr id="10" name="Obraz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3972" y="836713"/>
              <a:ext cx="1453112" cy="82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Obraz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73" y="2767593"/>
              <a:ext cx="3492500" cy="1743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Prostokąt 11"/>
            <p:cNvSpPr/>
            <p:nvPr/>
          </p:nvSpPr>
          <p:spPr>
            <a:xfrm>
              <a:off x="4959116" y="2060848"/>
              <a:ext cx="6417968" cy="504056"/>
            </a:xfrm>
            <a:prstGeom prst="rect">
              <a:avLst/>
            </a:prstGeom>
            <a:solidFill>
              <a:srgbClr val="94D494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Biebrza</a:t>
              </a:r>
              <a:r>
                <a:rPr lang="pl-PL" b="1" dirty="0" err="1" smtClean="0">
                  <a:solidFill>
                    <a:schemeClr val="tx1"/>
                  </a:solidFill>
                </a:rPr>
                <a:t>ński</a:t>
              </a:r>
              <a:r>
                <a:rPr lang="en-US" b="1" dirty="0" smtClean="0">
                  <a:solidFill>
                    <a:schemeClr val="tx1"/>
                  </a:solidFill>
                </a:rPr>
                <a:t> National Park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pole tekstowe 12"/>
            <p:cNvSpPr txBox="1"/>
            <p:nvPr/>
          </p:nvSpPr>
          <p:spPr>
            <a:xfrm>
              <a:off x="4959116" y="4725144"/>
              <a:ext cx="6433211" cy="1200329"/>
            </a:xfrm>
            <a:prstGeom prst="rect">
              <a:avLst/>
            </a:prstGeom>
            <a:solidFill>
              <a:srgbClr val="D3EDD3"/>
            </a:solidFill>
            <a:ln w="28575"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It is the biggest national park in Poland, protecting the natural character of </a:t>
              </a:r>
              <a:r>
                <a:rPr lang="en-US" dirty="0" err="1" smtClean="0"/>
                <a:t>Biebrza</a:t>
              </a:r>
              <a:r>
                <a:rPr lang="en-US" dirty="0" smtClean="0"/>
                <a:t> river and its  swamps and </a:t>
              </a:r>
              <a:r>
                <a:rPr lang="en-US" dirty="0" err="1" smtClean="0"/>
                <a:t>peatbogs</a:t>
              </a:r>
              <a:r>
                <a:rPr lang="en-US" dirty="0" smtClean="0"/>
                <a:t>. One of the most precious in Europe refuges of wetland avifauna. The area is included in the </a:t>
              </a:r>
              <a:r>
                <a:rPr lang="en-US" dirty="0" err="1" smtClean="0"/>
                <a:t>Ramsar</a:t>
              </a:r>
              <a:r>
                <a:rPr lang="en-US" dirty="0" smtClean="0"/>
                <a:t> Convention.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Environmental conditions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21</a:t>
            </a:fld>
            <a:endParaRPr lang="pl-PL"/>
          </a:p>
        </p:txBody>
      </p:sp>
      <p:grpSp>
        <p:nvGrpSpPr>
          <p:cNvPr id="14" name="Grupa 13"/>
          <p:cNvGrpSpPr/>
          <p:nvPr/>
        </p:nvGrpSpPr>
        <p:grpSpPr>
          <a:xfrm>
            <a:off x="886811" y="1959218"/>
            <a:ext cx="10505516" cy="3894670"/>
            <a:chOff x="886811" y="1959218"/>
            <a:chExt cx="10505516" cy="3894670"/>
          </a:xfrm>
        </p:grpSpPr>
        <p:pic>
          <p:nvPicPr>
            <p:cNvPr id="15" name="Obraz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11" y="3873454"/>
              <a:ext cx="3525307" cy="19804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Obraz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169" y="1971410"/>
              <a:ext cx="3516948" cy="17580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Prostokąt 16"/>
            <p:cNvSpPr/>
            <p:nvPr/>
          </p:nvSpPr>
          <p:spPr>
            <a:xfrm>
              <a:off x="4959116" y="1959218"/>
              <a:ext cx="6417968" cy="605686"/>
            </a:xfrm>
            <a:prstGeom prst="rect">
              <a:avLst/>
            </a:prstGeom>
            <a:solidFill>
              <a:srgbClr val="94D494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Natura 2000</a:t>
              </a:r>
              <a:r>
                <a:rPr lang="pl-PL" b="1" dirty="0" smtClean="0">
                  <a:solidFill>
                    <a:schemeClr val="tx1"/>
                  </a:solidFill>
                </a:rPr>
                <a:t> </a:t>
              </a:r>
              <a:r>
                <a:rPr lang="pl-PL" b="1" dirty="0" err="1" smtClean="0">
                  <a:solidFill>
                    <a:schemeClr val="tx1"/>
                  </a:solidFill>
                </a:rPr>
                <a:t>Site</a:t>
              </a:r>
              <a:r>
                <a:rPr lang="pl-PL" b="1" dirty="0" smtClean="0">
                  <a:solidFill>
                    <a:schemeClr val="tx1"/>
                  </a:solidFill>
                </a:rPr>
                <a:t> Dolina Biebrzy </a:t>
              </a:r>
              <a:br>
                <a:rPr lang="pl-PL" b="1" dirty="0" smtClean="0">
                  <a:solidFill>
                    <a:schemeClr val="tx1"/>
                  </a:solidFill>
                </a:rPr>
              </a:br>
              <a:r>
                <a:rPr lang="pl-PL" b="1" dirty="0" smtClean="0">
                  <a:solidFill>
                    <a:schemeClr val="tx1"/>
                  </a:solidFill>
                </a:rPr>
                <a:t>(</a:t>
              </a:r>
              <a:r>
                <a:rPr lang="en-US" b="1" dirty="0" err="1" smtClean="0">
                  <a:solidFill>
                    <a:schemeClr val="tx1"/>
                  </a:solidFill>
                </a:rPr>
                <a:t>Biebrza</a:t>
              </a:r>
              <a:r>
                <a:rPr lang="en-US" b="1" dirty="0" smtClean="0">
                  <a:solidFill>
                    <a:schemeClr val="tx1"/>
                  </a:solidFill>
                </a:rPr>
                <a:t> Valley</a:t>
              </a:r>
              <a:r>
                <a:rPr lang="pl-PL" b="1" dirty="0" smtClean="0">
                  <a:solidFill>
                    <a:schemeClr val="tx1"/>
                  </a:solidFill>
                </a:rPr>
                <a:t>)</a:t>
              </a:r>
              <a:r>
                <a:rPr lang="en-US" b="1" dirty="0" smtClean="0">
                  <a:solidFill>
                    <a:schemeClr val="tx1"/>
                  </a:solidFill>
                </a:rPr>
                <a:t> PLH200008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Prostokąt 17"/>
            <p:cNvSpPr/>
            <p:nvPr/>
          </p:nvSpPr>
          <p:spPr>
            <a:xfrm>
              <a:off x="4936400" y="2682957"/>
              <a:ext cx="6433211" cy="674036"/>
            </a:xfrm>
            <a:prstGeom prst="rect">
              <a:avLst/>
            </a:prstGeom>
            <a:solidFill>
              <a:srgbClr val="D3EDD3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Rail 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Baltica</a:t>
              </a:r>
              <a:r>
                <a:rPr lang="en-US" sz="1600" dirty="0" smtClean="0">
                  <a:solidFill>
                    <a:schemeClr val="tx1"/>
                  </a:solidFill>
                </a:rPr>
                <a:t> crosses the </a:t>
              </a:r>
              <a:r>
                <a:rPr lang="pl-PL" sz="1600" dirty="0" err="1" smtClean="0">
                  <a:solidFill>
                    <a:schemeClr val="tx1"/>
                  </a:solidFill>
                </a:rPr>
                <a:t>site</a:t>
              </a:r>
              <a:r>
                <a:rPr lang="pl-PL" sz="1600" dirty="0" smtClean="0">
                  <a:solidFill>
                    <a:schemeClr val="tx1"/>
                  </a:solidFill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</a:rPr>
                <a:t>from app. 54,725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to km up to 67,225 km.</a:t>
              </a:r>
            </a:p>
          </p:txBody>
        </p:sp>
        <p:sp>
          <p:nvSpPr>
            <p:cNvPr id="19" name="Prostokąt 18"/>
            <p:cNvSpPr/>
            <p:nvPr/>
          </p:nvSpPr>
          <p:spPr>
            <a:xfrm>
              <a:off x="4959116" y="3501008"/>
              <a:ext cx="6433211" cy="2340688"/>
            </a:xfrm>
            <a:prstGeom prst="rect">
              <a:avLst/>
            </a:prstGeom>
            <a:solidFill>
              <a:srgbClr val="D3EDD3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On</a:t>
              </a:r>
              <a:r>
                <a:rPr lang="pl-PL" sz="1600" dirty="0" smtClean="0">
                  <a:solidFill>
                    <a:schemeClr val="tx1"/>
                  </a:solidFill>
                </a:rPr>
                <a:t>e</a:t>
              </a:r>
              <a:r>
                <a:rPr lang="en-US" sz="1600" dirty="0" smtClean="0">
                  <a:solidFill>
                    <a:schemeClr val="tx1"/>
                  </a:solidFill>
                </a:rPr>
                <a:t> of the last wildlife refuges in Europe. Covered by marshes, 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peatbogs</a:t>
              </a:r>
              <a:r>
                <a:rPr lang="en-US" sz="1600" dirty="0" smtClean="0">
                  <a:solidFill>
                    <a:schemeClr val="tx1"/>
                  </a:solidFill>
                </a:rPr>
                <a:t> and swamp sites. 15 types of </a:t>
              </a:r>
              <a:r>
                <a:rPr lang="pl-PL" sz="1600" dirty="0" err="1" smtClean="0">
                  <a:solidFill>
                    <a:schemeClr val="tx1"/>
                  </a:solidFill>
                </a:rPr>
                <a:t>habitats</a:t>
              </a:r>
              <a:r>
                <a:rPr lang="pl-PL" sz="1600" dirty="0" smtClean="0">
                  <a:solidFill>
                    <a:schemeClr val="tx1"/>
                  </a:solidFill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</a:rPr>
                <a:t>from the Habitats Directive were identified. The biggest share of intermediate mires and  swamps. Birds refuge at the European scale.  Precious corridor of wildlife migration.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Environmental conditions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22</a:t>
            </a:fld>
            <a:endParaRPr lang="pl-PL"/>
          </a:p>
        </p:txBody>
      </p:sp>
      <p:grpSp>
        <p:nvGrpSpPr>
          <p:cNvPr id="12" name="Grupa 11"/>
          <p:cNvGrpSpPr/>
          <p:nvPr/>
        </p:nvGrpSpPr>
        <p:grpSpPr>
          <a:xfrm>
            <a:off x="1289983" y="1959218"/>
            <a:ext cx="10102344" cy="3413998"/>
            <a:chOff x="1289983" y="1959218"/>
            <a:chExt cx="10102344" cy="3413998"/>
          </a:xfrm>
        </p:grpSpPr>
        <p:pic>
          <p:nvPicPr>
            <p:cNvPr id="13" name="Obraz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724" y="3669156"/>
              <a:ext cx="3132905" cy="17040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Obraz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983" y="1959218"/>
              <a:ext cx="3154645" cy="15744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Prostokąt 19"/>
            <p:cNvSpPr/>
            <p:nvPr/>
          </p:nvSpPr>
          <p:spPr>
            <a:xfrm>
              <a:off x="4959116" y="1959218"/>
              <a:ext cx="6417968" cy="605686"/>
            </a:xfrm>
            <a:prstGeom prst="rect">
              <a:avLst/>
            </a:prstGeom>
            <a:solidFill>
              <a:srgbClr val="94D494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Natura</a:t>
              </a:r>
              <a:r>
                <a:rPr lang="en-US" b="1" dirty="0" smtClean="0">
                  <a:solidFill>
                    <a:schemeClr val="tx1"/>
                  </a:solidFill>
                </a:rPr>
                <a:t> 2000 </a:t>
              </a:r>
              <a:r>
                <a:rPr lang="pl-PL" b="1" dirty="0" err="1" smtClean="0">
                  <a:solidFill>
                    <a:schemeClr val="tx1"/>
                  </a:solidFill>
                </a:rPr>
                <a:t>Site</a:t>
              </a:r>
              <a:r>
                <a:rPr lang="pl-PL" b="1" dirty="0" smtClean="0">
                  <a:solidFill>
                    <a:schemeClr val="tx1"/>
                  </a:solidFill>
                </a:rPr>
                <a:t> Ostoja Biebrzańska (</a:t>
              </a:r>
              <a:r>
                <a:rPr lang="en-US" b="1" dirty="0" err="1" smtClean="0">
                  <a:solidFill>
                    <a:schemeClr val="tx1"/>
                  </a:solidFill>
                </a:rPr>
                <a:t>Biebrza</a:t>
              </a:r>
              <a:r>
                <a:rPr lang="en-US" b="1" dirty="0" smtClean="0">
                  <a:solidFill>
                    <a:schemeClr val="tx1"/>
                  </a:solidFill>
                </a:rPr>
                <a:t> Refuge</a:t>
              </a:r>
              <a:r>
                <a:rPr lang="pl-PL" b="1" dirty="0" smtClean="0">
                  <a:solidFill>
                    <a:schemeClr val="tx1"/>
                  </a:solidFill>
                </a:rPr>
                <a:t>) </a:t>
              </a:r>
              <a:r>
                <a:rPr lang="en-US" b="1" dirty="0" smtClean="0">
                  <a:solidFill>
                    <a:schemeClr val="tx1"/>
                  </a:solidFill>
                </a:rPr>
                <a:t>PLB 200006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Prostokąt 20"/>
            <p:cNvSpPr/>
            <p:nvPr/>
          </p:nvSpPr>
          <p:spPr>
            <a:xfrm>
              <a:off x="4936400" y="2682957"/>
              <a:ext cx="6433211" cy="674036"/>
            </a:xfrm>
            <a:prstGeom prst="rect">
              <a:avLst/>
            </a:prstGeom>
            <a:solidFill>
              <a:srgbClr val="D3EDD3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Rail 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Baltica</a:t>
              </a:r>
              <a:r>
                <a:rPr lang="en-US" sz="1600" dirty="0" smtClean="0">
                  <a:solidFill>
                    <a:schemeClr val="tx1"/>
                  </a:solidFill>
                </a:rPr>
                <a:t> crosses the </a:t>
              </a:r>
              <a:r>
                <a:rPr lang="pl-PL" sz="1600" dirty="0" err="1" smtClean="0">
                  <a:solidFill>
                    <a:schemeClr val="tx1"/>
                  </a:solidFill>
                </a:rPr>
                <a:t>site</a:t>
              </a:r>
              <a:r>
                <a:rPr lang="pl-PL" sz="1600" dirty="0" smtClean="0">
                  <a:solidFill>
                    <a:schemeClr val="tx1"/>
                  </a:solidFill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</a:rPr>
                <a:t>from app. 54,725 km up to app. 74,350 km.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Prostokąt 21"/>
            <p:cNvSpPr/>
            <p:nvPr/>
          </p:nvSpPr>
          <p:spPr>
            <a:xfrm>
              <a:off x="4959116" y="3501008"/>
              <a:ext cx="6433211" cy="1872208"/>
            </a:xfrm>
            <a:prstGeom prst="rect">
              <a:avLst/>
            </a:prstGeom>
            <a:solidFill>
              <a:srgbClr val="D3EDD3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One of the biggest Natura 2000 </a:t>
              </a:r>
              <a:r>
                <a:rPr lang="pl-PL" sz="1600" dirty="0" err="1" smtClean="0">
                  <a:solidFill>
                    <a:schemeClr val="tx1"/>
                  </a:solidFill>
                </a:rPr>
                <a:t>sites</a:t>
              </a:r>
              <a:r>
                <a:rPr lang="pl-PL" sz="1600" dirty="0" smtClean="0">
                  <a:solidFill>
                    <a:schemeClr val="tx1"/>
                  </a:solidFill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</a:rPr>
                <a:t>in Poland, </a:t>
              </a:r>
              <a:r>
                <a:rPr lang="pl-PL" sz="1600" dirty="0" err="1" smtClean="0">
                  <a:solidFill>
                    <a:schemeClr val="tx1"/>
                  </a:solidFill>
                </a:rPr>
                <a:t>preserves</a:t>
              </a:r>
              <a:r>
                <a:rPr lang="pl-PL" sz="1600" dirty="0" smtClean="0">
                  <a:solidFill>
                    <a:schemeClr val="tx1"/>
                  </a:solidFill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</a:rPr>
                <a:t>extended areas of open swamps. In the refuge at least 43 species from Annex I of Birds Directive were found. The biggest refuge of aquatic warblers and greater spotted eagles in Europe.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Environmental conditions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23</a:t>
            </a:fld>
            <a:endParaRPr lang="pl-PL"/>
          </a:p>
        </p:txBody>
      </p:sp>
      <p:grpSp>
        <p:nvGrpSpPr>
          <p:cNvPr id="12" name="Grupa 11"/>
          <p:cNvGrpSpPr/>
          <p:nvPr/>
        </p:nvGrpSpPr>
        <p:grpSpPr>
          <a:xfrm>
            <a:off x="1264480" y="1952265"/>
            <a:ext cx="10127847" cy="3443051"/>
            <a:chOff x="1264480" y="1952265"/>
            <a:chExt cx="10127847" cy="3443051"/>
          </a:xfrm>
        </p:grpSpPr>
        <p:pic>
          <p:nvPicPr>
            <p:cNvPr id="15" name="Obraz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480" y="1952265"/>
              <a:ext cx="3171376" cy="18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Obraz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376" y="3848857"/>
              <a:ext cx="3130480" cy="15464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Prostokąt 16"/>
            <p:cNvSpPr/>
            <p:nvPr/>
          </p:nvSpPr>
          <p:spPr>
            <a:xfrm>
              <a:off x="4959116" y="1959218"/>
              <a:ext cx="6417968" cy="605686"/>
            </a:xfrm>
            <a:prstGeom prst="rect">
              <a:avLst/>
            </a:prstGeom>
            <a:solidFill>
              <a:srgbClr val="94D494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Natura 2000 </a:t>
              </a:r>
              <a:r>
                <a:rPr lang="pl-PL" b="1" dirty="0" err="1" smtClean="0">
                  <a:solidFill>
                    <a:schemeClr val="tx1"/>
                  </a:solidFill>
                </a:rPr>
                <a:t>Site</a:t>
              </a:r>
              <a:r>
                <a:rPr lang="pl-PL" b="1" dirty="0" smtClean="0">
                  <a:solidFill>
                    <a:schemeClr val="tx1"/>
                  </a:solidFill>
                </a:rPr>
                <a:t> Ostoja Augustowska (</a:t>
              </a:r>
              <a:r>
                <a:rPr lang="en-US" b="1" dirty="0" err="1" smtClean="0">
                  <a:solidFill>
                    <a:schemeClr val="tx1"/>
                  </a:solidFill>
                </a:rPr>
                <a:t>Augustów</a:t>
              </a:r>
              <a:r>
                <a:rPr lang="en-US" b="1" dirty="0" smtClean="0">
                  <a:solidFill>
                    <a:schemeClr val="tx1"/>
                  </a:solidFill>
                </a:rPr>
                <a:t> Refuge</a:t>
              </a:r>
              <a:r>
                <a:rPr lang="pl-PL" b="1" dirty="0" smtClean="0">
                  <a:solidFill>
                    <a:schemeClr val="tx1"/>
                  </a:solidFill>
                </a:rPr>
                <a:t>)</a:t>
              </a:r>
              <a:r>
                <a:rPr lang="en-US" b="1" dirty="0" smtClean="0">
                  <a:solidFill>
                    <a:schemeClr val="tx1"/>
                  </a:solidFill>
                </a:rPr>
                <a:t> PLH200005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Prostokąt 17"/>
            <p:cNvSpPr/>
            <p:nvPr/>
          </p:nvSpPr>
          <p:spPr>
            <a:xfrm>
              <a:off x="4936400" y="2682957"/>
              <a:ext cx="6433211" cy="674036"/>
            </a:xfrm>
            <a:prstGeom prst="rect">
              <a:avLst/>
            </a:prstGeom>
            <a:solidFill>
              <a:srgbClr val="D3EDD3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Rail 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Baltica</a:t>
              </a:r>
              <a:r>
                <a:rPr lang="en-US" sz="1600" dirty="0" smtClean="0">
                  <a:solidFill>
                    <a:schemeClr val="tx1"/>
                  </a:solidFill>
                </a:rPr>
                <a:t> crosses the </a:t>
              </a:r>
              <a:r>
                <a:rPr lang="pl-PL" sz="1600" dirty="0" err="1" smtClean="0">
                  <a:solidFill>
                    <a:schemeClr val="tx1"/>
                  </a:solidFill>
                </a:rPr>
                <a:t>site</a:t>
              </a:r>
              <a:r>
                <a:rPr lang="pl-PL" sz="1600" dirty="0" smtClean="0">
                  <a:solidFill>
                    <a:schemeClr val="tx1"/>
                  </a:solidFill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</a:rPr>
                <a:t>from app. 37,520 km up to app. 38,480 km</a:t>
              </a:r>
              <a:r>
                <a:rPr lang="pl-PL" sz="1600" dirty="0" smtClean="0">
                  <a:solidFill>
                    <a:schemeClr val="tx1"/>
                  </a:solidFill>
                </a:rPr>
                <a:t>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Prostokąt 18"/>
            <p:cNvSpPr/>
            <p:nvPr/>
          </p:nvSpPr>
          <p:spPr>
            <a:xfrm>
              <a:off x="4959116" y="3501008"/>
              <a:ext cx="6433211" cy="1872208"/>
            </a:xfrm>
            <a:prstGeom prst="rect">
              <a:avLst/>
            </a:prstGeom>
            <a:solidFill>
              <a:srgbClr val="D3EDD3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One of the biggest and the best preserved forests in Europe, 10 species of animals and 7 species of plants from the Annex II of Habitats Directive. Types of forest sites from Annex I of this Directive cover 12 % of this area. An important corridor of wildlife migration.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Environmental conditions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24</a:t>
            </a:fld>
            <a:endParaRPr lang="pl-PL"/>
          </a:p>
        </p:txBody>
      </p:sp>
      <p:grpSp>
        <p:nvGrpSpPr>
          <p:cNvPr id="12" name="Grupa 11"/>
          <p:cNvGrpSpPr/>
          <p:nvPr/>
        </p:nvGrpSpPr>
        <p:grpSpPr>
          <a:xfrm>
            <a:off x="1230606" y="1959218"/>
            <a:ext cx="10161721" cy="3438382"/>
            <a:chOff x="1230606" y="1959218"/>
            <a:chExt cx="10161721" cy="3438382"/>
          </a:xfrm>
        </p:grpSpPr>
        <p:pic>
          <p:nvPicPr>
            <p:cNvPr id="13" name="Obraz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06" y="1964892"/>
              <a:ext cx="3246535" cy="16203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Obraz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16" y="3669408"/>
              <a:ext cx="3172141" cy="1728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Prostokąt 19"/>
            <p:cNvSpPr/>
            <p:nvPr/>
          </p:nvSpPr>
          <p:spPr>
            <a:xfrm>
              <a:off x="4959116" y="1959218"/>
              <a:ext cx="6417968" cy="605686"/>
            </a:xfrm>
            <a:prstGeom prst="rect">
              <a:avLst/>
            </a:prstGeom>
            <a:solidFill>
              <a:srgbClr val="94D494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Natura 2000 Area </a:t>
              </a:r>
              <a:r>
                <a:rPr lang="pl-PL" b="1" dirty="0" smtClean="0">
                  <a:solidFill>
                    <a:schemeClr val="tx1"/>
                  </a:solidFill>
                </a:rPr>
                <a:t>Puszcza Augustowska (</a:t>
              </a:r>
              <a:r>
                <a:rPr lang="en-US" b="1" dirty="0" err="1" smtClean="0">
                  <a:solidFill>
                    <a:schemeClr val="tx1"/>
                  </a:solidFill>
                </a:rPr>
                <a:t>Augustów</a:t>
              </a:r>
              <a:r>
                <a:rPr lang="en-US" b="1" dirty="0" smtClean="0">
                  <a:solidFill>
                    <a:schemeClr val="tx1"/>
                  </a:solidFill>
                </a:rPr>
                <a:t> Primeval Forest</a:t>
              </a:r>
              <a:r>
                <a:rPr lang="pl-PL" b="1" dirty="0" smtClean="0">
                  <a:solidFill>
                    <a:schemeClr val="tx1"/>
                  </a:solidFill>
                </a:rPr>
                <a:t>)</a:t>
              </a:r>
              <a:r>
                <a:rPr lang="en-US" b="1" dirty="0" smtClean="0">
                  <a:solidFill>
                    <a:schemeClr val="tx1"/>
                  </a:solidFill>
                </a:rPr>
                <a:t> PLB200002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Prostokąt 20"/>
            <p:cNvSpPr/>
            <p:nvPr/>
          </p:nvSpPr>
          <p:spPr>
            <a:xfrm>
              <a:off x="4936400" y="2682957"/>
              <a:ext cx="6433211" cy="674036"/>
            </a:xfrm>
            <a:prstGeom prst="rect">
              <a:avLst/>
            </a:prstGeom>
            <a:solidFill>
              <a:srgbClr val="D3EDD3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Rail </a:t>
              </a:r>
              <a:r>
                <a:rPr lang="en-US" sz="1600" dirty="0" err="1">
                  <a:solidFill>
                    <a:schemeClr val="tx1"/>
                  </a:solidFill>
                </a:rPr>
                <a:t>Baltica</a:t>
              </a:r>
              <a:r>
                <a:rPr lang="en-US" sz="1600" dirty="0">
                  <a:solidFill>
                    <a:schemeClr val="tx1"/>
                  </a:solidFill>
                </a:rPr>
                <a:t> crosses the </a:t>
              </a:r>
              <a:r>
                <a:rPr lang="pl-PL" sz="1600" dirty="0" err="1" smtClean="0">
                  <a:solidFill>
                    <a:schemeClr val="tx1"/>
                  </a:solidFill>
                </a:rPr>
                <a:t>site</a:t>
              </a:r>
              <a:r>
                <a:rPr lang="pl-PL" sz="1600" dirty="0" smtClean="0">
                  <a:solidFill>
                    <a:schemeClr val="tx1"/>
                  </a:solidFill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</a:rPr>
                <a:t>from </a:t>
              </a:r>
              <a:r>
                <a:rPr lang="en-US" sz="1600" dirty="0">
                  <a:solidFill>
                    <a:schemeClr val="tx1"/>
                  </a:solidFill>
                </a:rPr>
                <a:t>app. 37,520 km up to app. 38,480 </a:t>
              </a:r>
              <a:r>
                <a:rPr lang="en-US" sz="1600" dirty="0" smtClean="0">
                  <a:solidFill>
                    <a:schemeClr val="tx1"/>
                  </a:solidFill>
                </a:rPr>
                <a:t>km</a:t>
              </a:r>
              <a:r>
                <a:rPr lang="pl-PL" sz="1600" dirty="0" smtClean="0">
                  <a:solidFill>
                    <a:schemeClr val="tx1"/>
                  </a:solidFill>
                </a:rPr>
                <a:t>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Prostokąt 21"/>
            <p:cNvSpPr/>
            <p:nvPr/>
          </p:nvSpPr>
          <p:spPr>
            <a:xfrm>
              <a:off x="4959116" y="3501008"/>
              <a:ext cx="6433211" cy="1872208"/>
            </a:xfrm>
            <a:prstGeom prst="rect">
              <a:avLst/>
            </a:prstGeom>
            <a:solidFill>
              <a:srgbClr val="D3EDD3"/>
            </a:solidFill>
            <a:ln>
              <a:solidFill>
                <a:srgbClr val="45916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The </a:t>
              </a:r>
              <a:r>
                <a:rPr lang="pl-PL" sz="1600" dirty="0" err="1" smtClean="0">
                  <a:solidFill>
                    <a:schemeClr val="tx1"/>
                  </a:solidFill>
                </a:rPr>
                <a:t>site</a:t>
              </a:r>
              <a:r>
                <a:rPr lang="pl-PL" sz="1600" dirty="0" smtClean="0">
                  <a:solidFill>
                    <a:schemeClr val="tx1"/>
                  </a:solidFill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</a:rPr>
                <a:t>includes the territory in 90% covered by natural tree stand with domination of mo</a:t>
              </a:r>
              <a:r>
                <a:rPr lang="pl-PL" sz="1600" dirty="0" smtClean="0">
                  <a:solidFill>
                    <a:schemeClr val="tx1"/>
                  </a:solidFill>
                </a:rPr>
                <a:t>i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st</a:t>
              </a:r>
              <a:r>
                <a:rPr lang="en-US" sz="1600" dirty="0" smtClean="0">
                  <a:solidFill>
                    <a:schemeClr val="tx1"/>
                  </a:solidFill>
                </a:rPr>
                <a:t> and swampy forests. 40 species of birds from the Annex I of Birds Directive </a:t>
              </a:r>
              <a:r>
                <a:rPr lang="pl-PL" sz="1600" dirty="0" smtClean="0">
                  <a:solidFill>
                    <a:schemeClr val="tx1"/>
                  </a:solidFill>
                </a:rPr>
                <a:t>live </a:t>
              </a:r>
              <a:r>
                <a:rPr lang="pl-PL" sz="1600" dirty="0" err="1" smtClean="0">
                  <a:solidFill>
                    <a:schemeClr val="tx1"/>
                  </a:solidFill>
                </a:rPr>
                <a:t>there</a:t>
              </a:r>
              <a:r>
                <a:rPr lang="en-US" sz="1600" dirty="0" smtClean="0">
                  <a:solidFill>
                    <a:schemeClr val="tx1"/>
                  </a:solidFill>
                </a:rPr>
                <a:t>. The area important for maintaining </a:t>
              </a:r>
              <a:r>
                <a:rPr lang="en-US" sz="1600" dirty="0">
                  <a:solidFill>
                    <a:schemeClr val="tx1"/>
                  </a:solidFill>
                </a:rPr>
                <a:t>the </a:t>
              </a:r>
              <a:r>
                <a:rPr lang="pl-PL" sz="1600" dirty="0">
                  <a:solidFill>
                    <a:schemeClr val="tx1"/>
                  </a:solidFill>
                </a:rPr>
                <a:t>western </a:t>
              </a:r>
              <a:r>
                <a:rPr lang="pl-PL" sz="1600" dirty="0" err="1">
                  <a:solidFill>
                    <a:schemeClr val="tx1"/>
                  </a:solidFill>
                </a:rPr>
                <a:t>capercaillie</a:t>
              </a:r>
              <a:r>
                <a:rPr lang="en-US" sz="1600" dirty="0">
                  <a:solidFill>
                    <a:schemeClr val="tx1"/>
                  </a:solidFill>
                </a:rPr>
                <a:t>, </a:t>
              </a:r>
              <a:r>
                <a:rPr lang="en-US" sz="1600" dirty="0" smtClean="0">
                  <a:solidFill>
                    <a:schemeClr val="tx1"/>
                  </a:solidFill>
                </a:rPr>
                <a:t>lesser spotted eagles, snake eagles, woodpeckers and cranes.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</a:t>
            </a:r>
            <a:r>
              <a:rPr lang="pl-PL" dirty="0" smtClean="0"/>
              <a:t>s</a:t>
            </a:r>
            <a:r>
              <a:rPr lang="en-US" dirty="0" smtClean="0"/>
              <a:t> on the E 75 railway line on the </a:t>
            </a:r>
            <a:r>
              <a:rPr lang="en-US" dirty="0" err="1" smtClean="0"/>
              <a:t>Ełk</a:t>
            </a:r>
            <a:r>
              <a:rPr lang="en-US" dirty="0" smtClean="0"/>
              <a:t> - </a:t>
            </a:r>
            <a:r>
              <a:rPr lang="en-US" dirty="0" err="1" smtClean="0"/>
              <a:t>Trakiszki</a:t>
            </a:r>
            <a:r>
              <a:rPr lang="en-US" dirty="0" smtClean="0"/>
              <a:t> section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25</a:t>
            </a:fld>
            <a:endParaRPr lang="pl-PL"/>
          </a:p>
        </p:txBody>
      </p:sp>
      <p:pic>
        <p:nvPicPr>
          <p:cNvPr id="12" name="Obraz 11" descr="Wycinek ekranu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0" y="2059637"/>
            <a:ext cx="9144000" cy="33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Terminals</a:t>
            </a:r>
            <a:r>
              <a:rPr lang="pl-PL" dirty="0" smtClean="0"/>
              <a:t> and </a:t>
            </a:r>
            <a:r>
              <a:rPr lang="pl-PL" dirty="0" err="1" smtClean="0"/>
              <a:t>prospects</a:t>
            </a:r>
            <a:r>
              <a:rPr lang="pl-PL" dirty="0" smtClean="0"/>
              <a:t> for </a:t>
            </a:r>
            <a:r>
              <a:rPr lang="pl-PL" dirty="0" err="1" smtClean="0"/>
              <a:t>future</a:t>
            </a:r>
            <a:r>
              <a:rPr lang="pl-PL" dirty="0" smtClean="0"/>
              <a:t> </a:t>
            </a:r>
            <a:r>
              <a:rPr lang="pl-PL" dirty="0" err="1" smtClean="0"/>
              <a:t>infrastructure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26</a:t>
            </a:fld>
            <a:endParaRPr lang="pl-PL"/>
          </a:p>
        </p:txBody>
      </p:sp>
      <p:pic>
        <p:nvPicPr>
          <p:cNvPr id="7" name="Obraz 6" descr="rail_ma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202" y="703459"/>
            <a:ext cx="6216211" cy="5796196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7356390" y="1260389"/>
            <a:ext cx="34928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Warsaw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currently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most </a:t>
            </a:r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location</a:t>
            </a:r>
            <a:r>
              <a:rPr lang="pl-PL" dirty="0" smtClean="0"/>
              <a:t> </a:t>
            </a:r>
            <a:r>
              <a:rPr lang="pl-PL" dirty="0" err="1" smtClean="0"/>
              <a:t>in</a:t>
            </a:r>
            <a:r>
              <a:rPr lang="pl-PL" dirty="0" smtClean="0"/>
              <a:t> </a:t>
            </a:r>
            <a:r>
              <a:rPr lang="pl-PL" dirty="0" err="1" smtClean="0"/>
              <a:t>hubs</a:t>
            </a:r>
            <a:r>
              <a:rPr lang="pl-PL" dirty="0" smtClean="0"/>
              <a:t>, </a:t>
            </a:r>
            <a:r>
              <a:rPr lang="pl-PL" dirty="0" err="1" smtClean="0"/>
              <a:t>intermodal</a:t>
            </a:r>
            <a:r>
              <a:rPr lang="pl-PL" dirty="0" smtClean="0"/>
              <a:t> </a:t>
            </a:r>
            <a:r>
              <a:rPr lang="pl-PL" dirty="0" err="1" smtClean="0"/>
              <a:t>terminals</a:t>
            </a:r>
            <a:r>
              <a:rPr lang="pl-PL" dirty="0" smtClean="0"/>
              <a:t> for railway transport.</a:t>
            </a:r>
          </a:p>
          <a:p>
            <a:r>
              <a:rPr lang="pl-PL" dirty="0" smtClean="0"/>
              <a:t>In Białystok </a:t>
            </a:r>
            <a:r>
              <a:rPr lang="pl-PL" dirty="0" err="1" smtClean="0"/>
              <a:t>there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now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then</a:t>
            </a:r>
            <a:r>
              <a:rPr lang="pl-PL" dirty="0" smtClean="0"/>
              <a:t> 20 </a:t>
            </a:r>
            <a:r>
              <a:rPr lang="pl-PL" dirty="0" err="1" smtClean="0"/>
              <a:t>terminals</a:t>
            </a:r>
            <a:r>
              <a:rPr lang="pl-PL" dirty="0" smtClean="0"/>
              <a:t> and </a:t>
            </a:r>
            <a:r>
              <a:rPr lang="pl-PL" dirty="0" err="1" smtClean="0"/>
              <a:t>depots</a:t>
            </a:r>
            <a:r>
              <a:rPr lang="pl-PL" dirty="0" smtClean="0"/>
              <a:t>, </a:t>
            </a:r>
            <a:r>
              <a:rPr lang="pl-PL" dirty="0" err="1" smtClean="0"/>
              <a:t>there</a:t>
            </a:r>
            <a:r>
              <a:rPr lang="pl-PL" dirty="0" smtClean="0"/>
              <a:t> </a:t>
            </a:r>
            <a:r>
              <a:rPr lang="pl-PL" dirty="0" err="1" smtClean="0"/>
              <a:t>terminals</a:t>
            </a:r>
            <a:r>
              <a:rPr lang="pl-PL" dirty="0" smtClean="0"/>
              <a:t> in Kuźnica Białostocka and Sokółka and </a:t>
            </a:r>
            <a:r>
              <a:rPr lang="pl-PL" dirty="0" err="1" smtClean="0"/>
              <a:t>near</a:t>
            </a:r>
            <a:r>
              <a:rPr lang="pl-PL" dirty="0" smtClean="0"/>
              <a:t> the </a:t>
            </a:r>
            <a:r>
              <a:rPr lang="pl-PL" dirty="0" err="1" smtClean="0"/>
              <a:t>border</a:t>
            </a:r>
            <a:r>
              <a:rPr lang="pl-PL" dirty="0" smtClean="0"/>
              <a:t> with Kaliningrad </a:t>
            </a:r>
            <a:r>
              <a:rPr lang="pl-PL" dirty="0" err="1" smtClean="0"/>
              <a:t>area</a:t>
            </a:r>
            <a:r>
              <a:rPr lang="pl-PL" dirty="0" smtClean="0"/>
              <a:t> but </a:t>
            </a:r>
            <a:r>
              <a:rPr lang="pl-PL" dirty="0" err="1" smtClean="0"/>
              <a:t>these</a:t>
            </a:r>
            <a:r>
              <a:rPr lang="pl-PL" dirty="0" smtClean="0"/>
              <a:t> one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smtClean="0"/>
              <a:t>not to facilitate</a:t>
            </a:r>
            <a:r>
              <a:rPr lang="pl-PL" dirty="0" smtClean="0"/>
              <a:t> trade with </a:t>
            </a:r>
            <a:r>
              <a:rPr lang="pl-PL" dirty="0" err="1" smtClean="0"/>
              <a:t>Baltic</a:t>
            </a:r>
            <a:r>
              <a:rPr lang="pl-PL" dirty="0" smtClean="0"/>
              <a:t> </a:t>
            </a:r>
            <a:r>
              <a:rPr lang="pl-PL" dirty="0" err="1" smtClean="0"/>
              <a:t>States</a:t>
            </a:r>
            <a:r>
              <a:rPr lang="pl-PL" dirty="0" smtClean="0"/>
              <a:t>.</a:t>
            </a:r>
          </a:p>
          <a:p>
            <a:r>
              <a:rPr lang="pl-PL" dirty="0" smtClean="0"/>
              <a:t>With the RB routing </a:t>
            </a:r>
            <a:r>
              <a:rPr lang="pl-PL" dirty="0" err="1" smtClean="0"/>
              <a:t>through</a:t>
            </a:r>
            <a:r>
              <a:rPr lang="pl-PL" dirty="0"/>
              <a:t> </a:t>
            </a:r>
            <a:r>
              <a:rPr lang="pl-PL" dirty="0" smtClean="0"/>
              <a:t>Ełk the </a:t>
            </a:r>
            <a:r>
              <a:rPr lang="pl-PL" dirty="0" err="1" smtClean="0"/>
              <a:t>project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connected</a:t>
            </a:r>
            <a:r>
              <a:rPr lang="pl-PL" dirty="0" smtClean="0"/>
              <a:t> with </a:t>
            </a:r>
            <a:r>
              <a:rPr lang="pl-PL" dirty="0" err="1" smtClean="0"/>
              <a:t>Polish</a:t>
            </a:r>
            <a:r>
              <a:rPr lang="pl-PL" dirty="0" smtClean="0"/>
              <a:t> </a:t>
            </a:r>
            <a:r>
              <a:rPr lang="pl-PL" dirty="0" err="1" smtClean="0"/>
              <a:t>harbours</a:t>
            </a:r>
            <a:r>
              <a:rPr lang="pl-PL" dirty="0" smtClean="0"/>
              <a:t> of </a:t>
            </a:r>
            <a:r>
              <a:rPr lang="pl-PL" dirty="0" err="1" smtClean="0"/>
              <a:t>Tricity</a:t>
            </a:r>
            <a:r>
              <a:rPr lang="pl-PL" dirty="0" smtClean="0"/>
              <a:t>.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338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Rail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Baltica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rail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freight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corridor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Sea –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Baltic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722" y="697617"/>
            <a:ext cx="1410377" cy="62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upa 1"/>
          <p:cNvGrpSpPr/>
          <p:nvPr/>
        </p:nvGrpSpPr>
        <p:grpSpPr>
          <a:xfrm>
            <a:off x="2368145" y="948068"/>
            <a:ext cx="6225522" cy="5833732"/>
            <a:chOff x="2753103" y="973468"/>
            <a:chExt cx="5597349" cy="5301208"/>
          </a:xfrm>
        </p:grpSpPr>
        <p:pic>
          <p:nvPicPr>
            <p:cNvPr id="16" name="Obraz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103" y="973468"/>
              <a:ext cx="5597349" cy="530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Dowolny kształt 16"/>
            <p:cNvSpPr/>
            <p:nvPr/>
          </p:nvSpPr>
          <p:spPr>
            <a:xfrm>
              <a:off x="6518355" y="2531352"/>
              <a:ext cx="1063625" cy="793750"/>
            </a:xfrm>
            <a:custGeom>
              <a:avLst/>
              <a:gdLst>
                <a:gd name="connsiteX0" fmla="*/ 0 w 1065681"/>
                <a:gd name="connsiteY0" fmla="*/ 914400 h 914400"/>
                <a:gd name="connsiteX1" fmla="*/ 485775 w 1065681"/>
                <a:gd name="connsiteY1" fmla="*/ 555625 h 914400"/>
                <a:gd name="connsiteX2" fmla="*/ 536575 w 1065681"/>
                <a:gd name="connsiteY2" fmla="*/ 514350 h 914400"/>
                <a:gd name="connsiteX3" fmla="*/ 669925 w 1065681"/>
                <a:gd name="connsiteY3" fmla="*/ 428625 h 914400"/>
                <a:gd name="connsiteX4" fmla="*/ 847725 w 1065681"/>
                <a:gd name="connsiteY4" fmla="*/ 314325 h 914400"/>
                <a:gd name="connsiteX5" fmla="*/ 1012825 w 1065681"/>
                <a:gd name="connsiteY5" fmla="*/ 187325 h 914400"/>
                <a:gd name="connsiteX6" fmla="*/ 1063625 w 1065681"/>
                <a:gd name="connsiteY6" fmla="*/ 120650 h 914400"/>
                <a:gd name="connsiteX7" fmla="*/ 1050925 w 1065681"/>
                <a:gd name="connsiteY7" fmla="*/ 130175 h 914400"/>
                <a:gd name="connsiteX8" fmla="*/ 1006475 w 1065681"/>
                <a:gd name="connsiteY8" fmla="*/ 73025 h 914400"/>
                <a:gd name="connsiteX9" fmla="*/ 920750 w 1065681"/>
                <a:gd name="connsiteY9" fmla="*/ 0 h 914400"/>
                <a:gd name="connsiteX0" fmla="*/ 0 w 1065681"/>
                <a:gd name="connsiteY0" fmla="*/ 841375 h 841375"/>
                <a:gd name="connsiteX1" fmla="*/ 485775 w 1065681"/>
                <a:gd name="connsiteY1" fmla="*/ 482600 h 841375"/>
                <a:gd name="connsiteX2" fmla="*/ 536575 w 1065681"/>
                <a:gd name="connsiteY2" fmla="*/ 441325 h 841375"/>
                <a:gd name="connsiteX3" fmla="*/ 669925 w 1065681"/>
                <a:gd name="connsiteY3" fmla="*/ 355600 h 841375"/>
                <a:gd name="connsiteX4" fmla="*/ 847725 w 1065681"/>
                <a:gd name="connsiteY4" fmla="*/ 241300 h 841375"/>
                <a:gd name="connsiteX5" fmla="*/ 1012825 w 1065681"/>
                <a:gd name="connsiteY5" fmla="*/ 114300 h 841375"/>
                <a:gd name="connsiteX6" fmla="*/ 1063625 w 1065681"/>
                <a:gd name="connsiteY6" fmla="*/ 47625 h 841375"/>
                <a:gd name="connsiteX7" fmla="*/ 1050925 w 1065681"/>
                <a:gd name="connsiteY7" fmla="*/ 57150 h 841375"/>
                <a:gd name="connsiteX8" fmla="*/ 1006475 w 1065681"/>
                <a:gd name="connsiteY8" fmla="*/ 0 h 841375"/>
                <a:gd name="connsiteX0" fmla="*/ 0 w 1065681"/>
                <a:gd name="connsiteY0" fmla="*/ 795814 h 795814"/>
                <a:gd name="connsiteX1" fmla="*/ 485775 w 1065681"/>
                <a:gd name="connsiteY1" fmla="*/ 437039 h 795814"/>
                <a:gd name="connsiteX2" fmla="*/ 536575 w 1065681"/>
                <a:gd name="connsiteY2" fmla="*/ 395764 h 795814"/>
                <a:gd name="connsiteX3" fmla="*/ 669925 w 1065681"/>
                <a:gd name="connsiteY3" fmla="*/ 310039 h 795814"/>
                <a:gd name="connsiteX4" fmla="*/ 847725 w 1065681"/>
                <a:gd name="connsiteY4" fmla="*/ 195739 h 795814"/>
                <a:gd name="connsiteX5" fmla="*/ 1012825 w 1065681"/>
                <a:gd name="connsiteY5" fmla="*/ 68739 h 795814"/>
                <a:gd name="connsiteX6" fmla="*/ 1063625 w 1065681"/>
                <a:gd name="connsiteY6" fmla="*/ 2064 h 795814"/>
                <a:gd name="connsiteX7" fmla="*/ 1050925 w 1065681"/>
                <a:gd name="connsiteY7" fmla="*/ 11589 h 795814"/>
                <a:gd name="connsiteX0" fmla="*/ 0 w 1063625"/>
                <a:gd name="connsiteY0" fmla="*/ 793750 h 793750"/>
                <a:gd name="connsiteX1" fmla="*/ 485775 w 1063625"/>
                <a:gd name="connsiteY1" fmla="*/ 434975 h 793750"/>
                <a:gd name="connsiteX2" fmla="*/ 536575 w 1063625"/>
                <a:gd name="connsiteY2" fmla="*/ 393700 h 793750"/>
                <a:gd name="connsiteX3" fmla="*/ 669925 w 1063625"/>
                <a:gd name="connsiteY3" fmla="*/ 307975 h 793750"/>
                <a:gd name="connsiteX4" fmla="*/ 847725 w 1063625"/>
                <a:gd name="connsiteY4" fmla="*/ 193675 h 793750"/>
                <a:gd name="connsiteX5" fmla="*/ 1012825 w 1063625"/>
                <a:gd name="connsiteY5" fmla="*/ 66675 h 793750"/>
                <a:gd name="connsiteX6" fmla="*/ 1063625 w 1063625"/>
                <a:gd name="connsiteY6" fmla="*/ 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3625" h="793750">
                  <a:moveTo>
                    <a:pt x="0" y="793750"/>
                  </a:moveTo>
                  <a:lnTo>
                    <a:pt x="485775" y="434975"/>
                  </a:lnTo>
                  <a:cubicBezTo>
                    <a:pt x="575204" y="368300"/>
                    <a:pt x="505883" y="414867"/>
                    <a:pt x="536575" y="393700"/>
                  </a:cubicBezTo>
                  <a:cubicBezTo>
                    <a:pt x="567267" y="372533"/>
                    <a:pt x="669925" y="307975"/>
                    <a:pt x="669925" y="307975"/>
                  </a:cubicBezTo>
                  <a:cubicBezTo>
                    <a:pt x="721783" y="274637"/>
                    <a:pt x="790575" y="233892"/>
                    <a:pt x="847725" y="193675"/>
                  </a:cubicBezTo>
                  <a:cubicBezTo>
                    <a:pt x="904875" y="153458"/>
                    <a:pt x="976842" y="98954"/>
                    <a:pt x="1012825" y="66675"/>
                  </a:cubicBezTo>
                  <a:cubicBezTo>
                    <a:pt x="1048808" y="34396"/>
                    <a:pt x="1057275" y="9525"/>
                    <a:pt x="1063625" y="0"/>
                  </a:cubicBezTo>
                </a:path>
              </a:pathLst>
            </a:custGeom>
            <a:noFill/>
            <a:ln w="7620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Dowolny kształt 17"/>
            <p:cNvSpPr/>
            <p:nvPr/>
          </p:nvSpPr>
          <p:spPr>
            <a:xfrm>
              <a:off x="7143759" y="1496301"/>
              <a:ext cx="447746" cy="1031875"/>
            </a:xfrm>
            <a:custGeom>
              <a:avLst/>
              <a:gdLst>
                <a:gd name="connsiteX0" fmla="*/ 428958 w 448008"/>
                <a:gd name="connsiteY0" fmla="*/ 1031875 h 1031875"/>
                <a:gd name="connsiteX1" fmla="*/ 374983 w 448008"/>
                <a:gd name="connsiteY1" fmla="*/ 990600 h 1031875"/>
                <a:gd name="connsiteX2" fmla="*/ 340058 w 448008"/>
                <a:gd name="connsiteY2" fmla="*/ 974725 h 1031875"/>
                <a:gd name="connsiteX3" fmla="*/ 317833 w 448008"/>
                <a:gd name="connsiteY3" fmla="*/ 942975 h 1031875"/>
                <a:gd name="connsiteX4" fmla="*/ 321008 w 448008"/>
                <a:gd name="connsiteY4" fmla="*/ 908050 h 1031875"/>
                <a:gd name="connsiteX5" fmla="*/ 235283 w 448008"/>
                <a:gd name="connsiteY5" fmla="*/ 774700 h 1031875"/>
                <a:gd name="connsiteX6" fmla="*/ 190833 w 448008"/>
                <a:gd name="connsiteY6" fmla="*/ 752475 h 1031875"/>
                <a:gd name="connsiteX7" fmla="*/ 140033 w 448008"/>
                <a:gd name="connsiteY7" fmla="*/ 720725 h 1031875"/>
                <a:gd name="connsiteX8" fmla="*/ 89233 w 448008"/>
                <a:gd name="connsiteY8" fmla="*/ 650875 h 1031875"/>
                <a:gd name="connsiteX9" fmla="*/ 86058 w 448008"/>
                <a:gd name="connsiteY9" fmla="*/ 619125 h 1031875"/>
                <a:gd name="connsiteX10" fmla="*/ 333 w 448008"/>
                <a:gd name="connsiteY10" fmla="*/ 444500 h 1031875"/>
                <a:gd name="connsiteX11" fmla="*/ 57483 w 448008"/>
                <a:gd name="connsiteY11" fmla="*/ 403225 h 1031875"/>
                <a:gd name="connsiteX12" fmla="*/ 86058 w 448008"/>
                <a:gd name="connsiteY12" fmla="*/ 355600 h 1031875"/>
                <a:gd name="connsiteX13" fmla="*/ 174958 w 448008"/>
                <a:gd name="connsiteY13" fmla="*/ 311150 h 1031875"/>
                <a:gd name="connsiteX14" fmla="*/ 279733 w 448008"/>
                <a:gd name="connsiteY14" fmla="*/ 219075 h 1031875"/>
                <a:gd name="connsiteX15" fmla="*/ 324183 w 448008"/>
                <a:gd name="connsiteY15" fmla="*/ 174625 h 1031875"/>
                <a:gd name="connsiteX16" fmla="*/ 387683 w 448008"/>
                <a:gd name="connsiteY16" fmla="*/ 104775 h 1031875"/>
                <a:gd name="connsiteX17" fmla="*/ 448008 w 448008"/>
                <a:gd name="connsiteY17" fmla="*/ 0 h 1031875"/>
                <a:gd name="connsiteX0" fmla="*/ 428958 w 448008"/>
                <a:gd name="connsiteY0" fmla="*/ 1031875 h 1031875"/>
                <a:gd name="connsiteX1" fmla="*/ 374983 w 448008"/>
                <a:gd name="connsiteY1" fmla="*/ 990600 h 1031875"/>
                <a:gd name="connsiteX2" fmla="*/ 340058 w 448008"/>
                <a:gd name="connsiteY2" fmla="*/ 974725 h 1031875"/>
                <a:gd name="connsiteX3" fmla="*/ 317833 w 448008"/>
                <a:gd name="connsiteY3" fmla="*/ 942975 h 1031875"/>
                <a:gd name="connsiteX4" fmla="*/ 292433 w 448008"/>
                <a:gd name="connsiteY4" fmla="*/ 889000 h 1031875"/>
                <a:gd name="connsiteX5" fmla="*/ 235283 w 448008"/>
                <a:gd name="connsiteY5" fmla="*/ 774700 h 1031875"/>
                <a:gd name="connsiteX6" fmla="*/ 190833 w 448008"/>
                <a:gd name="connsiteY6" fmla="*/ 752475 h 1031875"/>
                <a:gd name="connsiteX7" fmla="*/ 140033 w 448008"/>
                <a:gd name="connsiteY7" fmla="*/ 720725 h 1031875"/>
                <a:gd name="connsiteX8" fmla="*/ 89233 w 448008"/>
                <a:gd name="connsiteY8" fmla="*/ 650875 h 1031875"/>
                <a:gd name="connsiteX9" fmla="*/ 86058 w 448008"/>
                <a:gd name="connsiteY9" fmla="*/ 619125 h 1031875"/>
                <a:gd name="connsiteX10" fmla="*/ 333 w 448008"/>
                <a:gd name="connsiteY10" fmla="*/ 444500 h 1031875"/>
                <a:gd name="connsiteX11" fmla="*/ 57483 w 448008"/>
                <a:gd name="connsiteY11" fmla="*/ 403225 h 1031875"/>
                <a:gd name="connsiteX12" fmla="*/ 86058 w 448008"/>
                <a:gd name="connsiteY12" fmla="*/ 355600 h 1031875"/>
                <a:gd name="connsiteX13" fmla="*/ 174958 w 448008"/>
                <a:gd name="connsiteY13" fmla="*/ 311150 h 1031875"/>
                <a:gd name="connsiteX14" fmla="*/ 279733 w 448008"/>
                <a:gd name="connsiteY14" fmla="*/ 219075 h 1031875"/>
                <a:gd name="connsiteX15" fmla="*/ 324183 w 448008"/>
                <a:gd name="connsiteY15" fmla="*/ 174625 h 1031875"/>
                <a:gd name="connsiteX16" fmla="*/ 387683 w 448008"/>
                <a:gd name="connsiteY16" fmla="*/ 104775 h 1031875"/>
                <a:gd name="connsiteX17" fmla="*/ 448008 w 448008"/>
                <a:gd name="connsiteY17" fmla="*/ 0 h 1031875"/>
                <a:gd name="connsiteX0" fmla="*/ 428716 w 447766"/>
                <a:gd name="connsiteY0" fmla="*/ 1031875 h 1031875"/>
                <a:gd name="connsiteX1" fmla="*/ 374741 w 447766"/>
                <a:gd name="connsiteY1" fmla="*/ 990600 h 1031875"/>
                <a:gd name="connsiteX2" fmla="*/ 339816 w 447766"/>
                <a:gd name="connsiteY2" fmla="*/ 974725 h 1031875"/>
                <a:gd name="connsiteX3" fmla="*/ 317591 w 447766"/>
                <a:gd name="connsiteY3" fmla="*/ 942975 h 1031875"/>
                <a:gd name="connsiteX4" fmla="*/ 292191 w 447766"/>
                <a:gd name="connsiteY4" fmla="*/ 889000 h 1031875"/>
                <a:gd name="connsiteX5" fmla="*/ 235041 w 447766"/>
                <a:gd name="connsiteY5" fmla="*/ 774700 h 1031875"/>
                <a:gd name="connsiteX6" fmla="*/ 190591 w 447766"/>
                <a:gd name="connsiteY6" fmla="*/ 752475 h 1031875"/>
                <a:gd name="connsiteX7" fmla="*/ 139791 w 447766"/>
                <a:gd name="connsiteY7" fmla="*/ 720725 h 1031875"/>
                <a:gd name="connsiteX8" fmla="*/ 88991 w 447766"/>
                <a:gd name="connsiteY8" fmla="*/ 650875 h 1031875"/>
                <a:gd name="connsiteX9" fmla="*/ 71528 w 447766"/>
                <a:gd name="connsiteY9" fmla="*/ 607219 h 1031875"/>
                <a:gd name="connsiteX10" fmla="*/ 91 w 447766"/>
                <a:gd name="connsiteY10" fmla="*/ 444500 h 1031875"/>
                <a:gd name="connsiteX11" fmla="*/ 57241 w 447766"/>
                <a:gd name="connsiteY11" fmla="*/ 403225 h 1031875"/>
                <a:gd name="connsiteX12" fmla="*/ 85816 w 447766"/>
                <a:gd name="connsiteY12" fmla="*/ 355600 h 1031875"/>
                <a:gd name="connsiteX13" fmla="*/ 174716 w 447766"/>
                <a:gd name="connsiteY13" fmla="*/ 311150 h 1031875"/>
                <a:gd name="connsiteX14" fmla="*/ 279491 w 447766"/>
                <a:gd name="connsiteY14" fmla="*/ 219075 h 1031875"/>
                <a:gd name="connsiteX15" fmla="*/ 323941 w 447766"/>
                <a:gd name="connsiteY15" fmla="*/ 174625 h 1031875"/>
                <a:gd name="connsiteX16" fmla="*/ 387441 w 447766"/>
                <a:gd name="connsiteY16" fmla="*/ 104775 h 1031875"/>
                <a:gd name="connsiteX17" fmla="*/ 447766 w 447766"/>
                <a:gd name="connsiteY17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746" h="1031875">
                  <a:moveTo>
                    <a:pt x="428696" y="1031875"/>
                  </a:moveTo>
                  <a:cubicBezTo>
                    <a:pt x="409117" y="1016000"/>
                    <a:pt x="389538" y="1000125"/>
                    <a:pt x="374721" y="990600"/>
                  </a:cubicBezTo>
                  <a:cubicBezTo>
                    <a:pt x="359904" y="981075"/>
                    <a:pt x="349321" y="982662"/>
                    <a:pt x="339796" y="974725"/>
                  </a:cubicBezTo>
                  <a:cubicBezTo>
                    <a:pt x="330271" y="966788"/>
                    <a:pt x="325508" y="957262"/>
                    <a:pt x="317571" y="942975"/>
                  </a:cubicBezTo>
                  <a:cubicBezTo>
                    <a:pt x="309634" y="928688"/>
                    <a:pt x="305929" y="917046"/>
                    <a:pt x="292171" y="889000"/>
                  </a:cubicBezTo>
                  <a:cubicBezTo>
                    <a:pt x="278413" y="860954"/>
                    <a:pt x="251954" y="797454"/>
                    <a:pt x="235021" y="774700"/>
                  </a:cubicBezTo>
                  <a:cubicBezTo>
                    <a:pt x="218088" y="751946"/>
                    <a:pt x="206446" y="761471"/>
                    <a:pt x="190571" y="752475"/>
                  </a:cubicBezTo>
                  <a:cubicBezTo>
                    <a:pt x="174696" y="743479"/>
                    <a:pt x="156704" y="737658"/>
                    <a:pt x="139771" y="720725"/>
                  </a:cubicBezTo>
                  <a:cubicBezTo>
                    <a:pt x="122838" y="703792"/>
                    <a:pt x="100348" y="669793"/>
                    <a:pt x="88971" y="650875"/>
                  </a:cubicBezTo>
                  <a:cubicBezTo>
                    <a:pt x="77594" y="631957"/>
                    <a:pt x="86325" y="641615"/>
                    <a:pt x="71508" y="607219"/>
                  </a:cubicBezTo>
                  <a:cubicBezTo>
                    <a:pt x="56691" y="572823"/>
                    <a:pt x="-2310" y="486437"/>
                    <a:pt x="71" y="444500"/>
                  </a:cubicBezTo>
                  <a:cubicBezTo>
                    <a:pt x="46902" y="412089"/>
                    <a:pt x="56692" y="377825"/>
                    <a:pt x="85796" y="355600"/>
                  </a:cubicBezTo>
                  <a:cubicBezTo>
                    <a:pt x="114900" y="333375"/>
                    <a:pt x="142417" y="333904"/>
                    <a:pt x="174696" y="311150"/>
                  </a:cubicBezTo>
                  <a:cubicBezTo>
                    <a:pt x="206975" y="288396"/>
                    <a:pt x="254600" y="241829"/>
                    <a:pt x="279471" y="219075"/>
                  </a:cubicBezTo>
                  <a:cubicBezTo>
                    <a:pt x="304342" y="196321"/>
                    <a:pt x="305929" y="193675"/>
                    <a:pt x="323921" y="174625"/>
                  </a:cubicBezTo>
                  <a:cubicBezTo>
                    <a:pt x="341913" y="155575"/>
                    <a:pt x="366783" y="133879"/>
                    <a:pt x="387421" y="104775"/>
                  </a:cubicBezTo>
                  <a:cubicBezTo>
                    <a:pt x="408058" y="75671"/>
                    <a:pt x="427902" y="37835"/>
                    <a:pt x="447746" y="0"/>
                  </a:cubicBezTo>
                </a:path>
              </a:pathLst>
            </a:custGeom>
            <a:noFill/>
            <a:ln w="76200">
              <a:solidFill>
                <a:schemeClr val="accent6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Dowolny kształt 20"/>
            <p:cNvSpPr/>
            <p:nvPr/>
          </p:nvSpPr>
          <p:spPr>
            <a:xfrm>
              <a:off x="7140829" y="1938692"/>
              <a:ext cx="428696" cy="587375"/>
            </a:xfrm>
            <a:custGeom>
              <a:avLst/>
              <a:gdLst>
                <a:gd name="connsiteX0" fmla="*/ 428958 w 448008"/>
                <a:gd name="connsiteY0" fmla="*/ 1031875 h 1031875"/>
                <a:gd name="connsiteX1" fmla="*/ 374983 w 448008"/>
                <a:gd name="connsiteY1" fmla="*/ 990600 h 1031875"/>
                <a:gd name="connsiteX2" fmla="*/ 340058 w 448008"/>
                <a:gd name="connsiteY2" fmla="*/ 974725 h 1031875"/>
                <a:gd name="connsiteX3" fmla="*/ 317833 w 448008"/>
                <a:gd name="connsiteY3" fmla="*/ 942975 h 1031875"/>
                <a:gd name="connsiteX4" fmla="*/ 321008 w 448008"/>
                <a:gd name="connsiteY4" fmla="*/ 908050 h 1031875"/>
                <a:gd name="connsiteX5" fmla="*/ 235283 w 448008"/>
                <a:gd name="connsiteY5" fmla="*/ 774700 h 1031875"/>
                <a:gd name="connsiteX6" fmla="*/ 190833 w 448008"/>
                <a:gd name="connsiteY6" fmla="*/ 752475 h 1031875"/>
                <a:gd name="connsiteX7" fmla="*/ 140033 w 448008"/>
                <a:gd name="connsiteY7" fmla="*/ 720725 h 1031875"/>
                <a:gd name="connsiteX8" fmla="*/ 89233 w 448008"/>
                <a:gd name="connsiteY8" fmla="*/ 650875 h 1031875"/>
                <a:gd name="connsiteX9" fmla="*/ 86058 w 448008"/>
                <a:gd name="connsiteY9" fmla="*/ 619125 h 1031875"/>
                <a:gd name="connsiteX10" fmla="*/ 333 w 448008"/>
                <a:gd name="connsiteY10" fmla="*/ 444500 h 1031875"/>
                <a:gd name="connsiteX11" fmla="*/ 57483 w 448008"/>
                <a:gd name="connsiteY11" fmla="*/ 403225 h 1031875"/>
                <a:gd name="connsiteX12" fmla="*/ 86058 w 448008"/>
                <a:gd name="connsiteY12" fmla="*/ 355600 h 1031875"/>
                <a:gd name="connsiteX13" fmla="*/ 174958 w 448008"/>
                <a:gd name="connsiteY13" fmla="*/ 311150 h 1031875"/>
                <a:gd name="connsiteX14" fmla="*/ 279733 w 448008"/>
                <a:gd name="connsiteY14" fmla="*/ 219075 h 1031875"/>
                <a:gd name="connsiteX15" fmla="*/ 324183 w 448008"/>
                <a:gd name="connsiteY15" fmla="*/ 174625 h 1031875"/>
                <a:gd name="connsiteX16" fmla="*/ 387683 w 448008"/>
                <a:gd name="connsiteY16" fmla="*/ 104775 h 1031875"/>
                <a:gd name="connsiteX17" fmla="*/ 448008 w 448008"/>
                <a:gd name="connsiteY17" fmla="*/ 0 h 1031875"/>
                <a:gd name="connsiteX0" fmla="*/ 428958 w 448008"/>
                <a:gd name="connsiteY0" fmla="*/ 1031875 h 1031875"/>
                <a:gd name="connsiteX1" fmla="*/ 374983 w 448008"/>
                <a:gd name="connsiteY1" fmla="*/ 990600 h 1031875"/>
                <a:gd name="connsiteX2" fmla="*/ 340058 w 448008"/>
                <a:gd name="connsiteY2" fmla="*/ 974725 h 1031875"/>
                <a:gd name="connsiteX3" fmla="*/ 317833 w 448008"/>
                <a:gd name="connsiteY3" fmla="*/ 942975 h 1031875"/>
                <a:gd name="connsiteX4" fmla="*/ 292433 w 448008"/>
                <a:gd name="connsiteY4" fmla="*/ 889000 h 1031875"/>
                <a:gd name="connsiteX5" fmla="*/ 235283 w 448008"/>
                <a:gd name="connsiteY5" fmla="*/ 774700 h 1031875"/>
                <a:gd name="connsiteX6" fmla="*/ 190833 w 448008"/>
                <a:gd name="connsiteY6" fmla="*/ 752475 h 1031875"/>
                <a:gd name="connsiteX7" fmla="*/ 140033 w 448008"/>
                <a:gd name="connsiteY7" fmla="*/ 720725 h 1031875"/>
                <a:gd name="connsiteX8" fmla="*/ 89233 w 448008"/>
                <a:gd name="connsiteY8" fmla="*/ 650875 h 1031875"/>
                <a:gd name="connsiteX9" fmla="*/ 86058 w 448008"/>
                <a:gd name="connsiteY9" fmla="*/ 619125 h 1031875"/>
                <a:gd name="connsiteX10" fmla="*/ 333 w 448008"/>
                <a:gd name="connsiteY10" fmla="*/ 444500 h 1031875"/>
                <a:gd name="connsiteX11" fmla="*/ 57483 w 448008"/>
                <a:gd name="connsiteY11" fmla="*/ 403225 h 1031875"/>
                <a:gd name="connsiteX12" fmla="*/ 86058 w 448008"/>
                <a:gd name="connsiteY12" fmla="*/ 355600 h 1031875"/>
                <a:gd name="connsiteX13" fmla="*/ 174958 w 448008"/>
                <a:gd name="connsiteY13" fmla="*/ 311150 h 1031875"/>
                <a:gd name="connsiteX14" fmla="*/ 279733 w 448008"/>
                <a:gd name="connsiteY14" fmla="*/ 219075 h 1031875"/>
                <a:gd name="connsiteX15" fmla="*/ 324183 w 448008"/>
                <a:gd name="connsiteY15" fmla="*/ 174625 h 1031875"/>
                <a:gd name="connsiteX16" fmla="*/ 387683 w 448008"/>
                <a:gd name="connsiteY16" fmla="*/ 104775 h 1031875"/>
                <a:gd name="connsiteX17" fmla="*/ 448008 w 448008"/>
                <a:gd name="connsiteY17" fmla="*/ 0 h 1031875"/>
                <a:gd name="connsiteX0" fmla="*/ 428716 w 447766"/>
                <a:gd name="connsiteY0" fmla="*/ 1031875 h 1031875"/>
                <a:gd name="connsiteX1" fmla="*/ 374741 w 447766"/>
                <a:gd name="connsiteY1" fmla="*/ 990600 h 1031875"/>
                <a:gd name="connsiteX2" fmla="*/ 339816 w 447766"/>
                <a:gd name="connsiteY2" fmla="*/ 974725 h 1031875"/>
                <a:gd name="connsiteX3" fmla="*/ 317591 w 447766"/>
                <a:gd name="connsiteY3" fmla="*/ 942975 h 1031875"/>
                <a:gd name="connsiteX4" fmla="*/ 292191 w 447766"/>
                <a:gd name="connsiteY4" fmla="*/ 889000 h 1031875"/>
                <a:gd name="connsiteX5" fmla="*/ 235041 w 447766"/>
                <a:gd name="connsiteY5" fmla="*/ 774700 h 1031875"/>
                <a:gd name="connsiteX6" fmla="*/ 190591 w 447766"/>
                <a:gd name="connsiteY6" fmla="*/ 752475 h 1031875"/>
                <a:gd name="connsiteX7" fmla="*/ 139791 w 447766"/>
                <a:gd name="connsiteY7" fmla="*/ 720725 h 1031875"/>
                <a:gd name="connsiteX8" fmla="*/ 88991 w 447766"/>
                <a:gd name="connsiteY8" fmla="*/ 650875 h 1031875"/>
                <a:gd name="connsiteX9" fmla="*/ 71528 w 447766"/>
                <a:gd name="connsiteY9" fmla="*/ 607219 h 1031875"/>
                <a:gd name="connsiteX10" fmla="*/ 91 w 447766"/>
                <a:gd name="connsiteY10" fmla="*/ 444500 h 1031875"/>
                <a:gd name="connsiteX11" fmla="*/ 57241 w 447766"/>
                <a:gd name="connsiteY11" fmla="*/ 403225 h 1031875"/>
                <a:gd name="connsiteX12" fmla="*/ 85816 w 447766"/>
                <a:gd name="connsiteY12" fmla="*/ 355600 h 1031875"/>
                <a:gd name="connsiteX13" fmla="*/ 174716 w 447766"/>
                <a:gd name="connsiteY13" fmla="*/ 311150 h 1031875"/>
                <a:gd name="connsiteX14" fmla="*/ 279491 w 447766"/>
                <a:gd name="connsiteY14" fmla="*/ 219075 h 1031875"/>
                <a:gd name="connsiteX15" fmla="*/ 323941 w 447766"/>
                <a:gd name="connsiteY15" fmla="*/ 174625 h 1031875"/>
                <a:gd name="connsiteX16" fmla="*/ 387441 w 447766"/>
                <a:gd name="connsiteY16" fmla="*/ 104775 h 1031875"/>
                <a:gd name="connsiteX17" fmla="*/ 447766 w 447766"/>
                <a:gd name="connsiteY17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  <a:gd name="connsiteX0" fmla="*/ 428696 w 447746"/>
                <a:gd name="connsiteY0" fmla="*/ 1031875 h 1031875"/>
                <a:gd name="connsiteX1" fmla="*/ 374721 w 447746"/>
                <a:gd name="connsiteY1" fmla="*/ 990600 h 1031875"/>
                <a:gd name="connsiteX2" fmla="*/ 339796 w 447746"/>
                <a:gd name="connsiteY2" fmla="*/ 974725 h 1031875"/>
                <a:gd name="connsiteX3" fmla="*/ 317571 w 447746"/>
                <a:gd name="connsiteY3" fmla="*/ 942975 h 1031875"/>
                <a:gd name="connsiteX4" fmla="*/ 292171 w 447746"/>
                <a:gd name="connsiteY4" fmla="*/ 889000 h 1031875"/>
                <a:gd name="connsiteX5" fmla="*/ 235021 w 447746"/>
                <a:gd name="connsiteY5" fmla="*/ 774700 h 1031875"/>
                <a:gd name="connsiteX6" fmla="*/ 190571 w 447746"/>
                <a:gd name="connsiteY6" fmla="*/ 752475 h 1031875"/>
                <a:gd name="connsiteX7" fmla="*/ 139771 w 447746"/>
                <a:gd name="connsiteY7" fmla="*/ 720725 h 1031875"/>
                <a:gd name="connsiteX8" fmla="*/ 88971 w 447746"/>
                <a:gd name="connsiteY8" fmla="*/ 650875 h 1031875"/>
                <a:gd name="connsiteX9" fmla="*/ 71508 w 447746"/>
                <a:gd name="connsiteY9" fmla="*/ 607219 h 1031875"/>
                <a:gd name="connsiteX10" fmla="*/ 71 w 447746"/>
                <a:gd name="connsiteY10" fmla="*/ 444500 h 1031875"/>
                <a:gd name="connsiteX11" fmla="*/ 85796 w 447746"/>
                <a:gd name="connsiteY11" fmla="*/ 355600 h 1031875"/>
                <a:gd name="connsiteX12" fmla="*/ 174696 w 447746"/>
                <a:gd name="connsiteY12" fmla="*/ 311150 h 1031875"/>
                <a:gd name="connsiteX13" fmla="*/ 279471 w 447746"/>
                <a:gd name="connsiteY13" fmla="*/ 219075 h 1031875"/>
                <a:gd name="connsiteX14" fmla="*/ 323921 w 447746"/>
                <a:gd name="connsiteY14" fmla="*/ 174625 h 1031875"/>
                <a:gd name="connsiteX15" fmla="*/ 387421 w 447746"/>
                <a:gd name="connsiteY15" fmla="*/ 104775 h 1031875"/>
                <a:gd name="connsiteX16" fmla="*/ 447746 w 447746"/>
                <a:gd name="connsiteY16" fmla="*/ 0 h 1031875"/>
                <a:gd name="connsiteX0" fmla="*/ 428696 w 428696"/>
                <a:gd name="connsiteY0" fmla="*/ 927100 h 927100"/>
                <a:gd name="connsiteX1" fmla="*/ 374721 w 428696"/>
                <a:gd name="connsiteY1" fmla="*/ 885825 h 927100"/>
                <a:gd name="connsiteX2" fmla="*/ 339796 w 428696"/>
                <a:gd name="connsiteY2" fmla="*/ 869950 h 927100"/>
                <a:gd name="connsiteX3" fmla="*/ 317571 w 428696"/>
                <a:gd name="connsiteY3" fmla="*/ 838200 h 927100"/>
                <a:gd name="connsiteX4" fmla="*/ 292171 w 428696"/>
                <a:gd name="connsiteY4" fmla="*/ 784225 h 927100"/>
                <a:gd name="connsiteX5" fmla="*/ 235021 w 428696"/>
                <a:gd name="connsiteY5" fmla="*/ 669925 h 927100"/>
                <a:gd name="connsiteX6" fmla="*/ 190571 w 428696"/>
                <a:gd name="connsiteY6" fmla="*/ 647700 h 927100"/>
                <a:gd name="connsiteX7" fmla="*/ 139771 w 428696"/>
                <a:gd name="connsiteY7" fmla="*/ 615950 h 927100"/>
                <a:gd name="connsiteX8" fmla="*/ 88971 w 428696"/>
                <a:gd name="connsiteY8" fmla="*/ 546100 h 927100"/>
                <a:gd name="connsiteX9" fmla="*/ 71508 w 428696"/>
                <a:gd name="connsiteY9" fmla="*/ 502444 h 927100"/>
                <a:gd name="connsiteX10" fmla="*/ 71 w 428696"/>
                <a:gd name="connsiteY10" fmla="*/ 339725 h 927100"/>
                <a:gd name="connsiteX11" fmla="*/ 85796 w 428696"/>
                <a:gd name="connsiteY11" fmla="*/ 250825 h 927100"/>
                <a:gd name="connsiteX12" fmla="*/ 174696 w 428696"/>
                <a:gd name="connsiteY12" fmla="*/ 206375 h 927100"/>
                <a:gd name="connsiteX13" fmla="*/ 279471 w 428696"/>
                <a:gd name="connsiteY13" fmla="*/ 114300 h 927100"/>
                <a:gd name="connsiteX14" fmla="*/ 323921 w 428696"/>
                <a:gd name="connsiteY14" fmla="*/ 69850 h 927100"/>
                <a:gd name="connsiteX15" fmla="*/ 387421 w 428696"/>
                <a:gd name="connsiteY15" fmla="*/ 0 h 927100"/>
                <a:gd name="connsiteX0" fmla="*/ 428696 w 428696"/>
                <a:gd name="connsiteY0" fmla="*/ 857250 h 857250"/>
                <a:gd name="connsiteX1" fmla="*/ 374721 w 428696"/>
                <a:gd name="connsiteY1" fmla="*/ 815975 h 857250"/>
                <a:gd name="connsiteX2" fmla="*/ 339796 w 428696"/>
                <a:gd name="connsiteY2" fmla="*/ 800100 h 857250"/>
                <a:gd name="connsiteX3" fmla="*/ 317571 w 428696"/>
                <a:gd name="connsiteY3" fmla="*/ 768350 h 857250"/>
                <a:gd name="connsiteX4" fmla="*/ 292171 w 428696"/>
                <a:gd name="connsiteY4" fmla="*/ 714375 h 857250"/>
                <a:gd name="connsiteX5" fmla="*/ 235021 w 428696"/>
                <a:gd name="connsiteY5" fmla="*/ 600075 h 857250"/>
                <a:gd name="connsiteX6" fmla="*/ 190571 w 428696"/>
                <a:gd name="connsiteY6" fmla="*/ 577850 h 857250"/>
                <a:gd name="connsiteX7" fmla="*/ 139771 w 428696"/>
                <a:gd name="connsiteY7" fmla="*/ 546100 h 857250"/>
                <a:gd name="connsiteX8" fmla="*/ 88971 w 428696"/>
                <a:gd name="connsiteY8" fmla="*/ 476250 h 857250"/>
                <a:gd name="connsiteX9" fmla="*/ 71508 w 428696"/>
                <a:gd name="connsiteY9" fmla="*/ 432594 h 857250"/>
                <a:gd name="connsiteX10" fmla="*/ 71 w 428696"/>
                <a:gd name="connsiteY10" fmla="*/ 269875 h 857250"/>
                <a:gd name="connsiteX11" fmla="*/ 85796 w 428696"/>
                <a:gd name="connsiteY11" fmla="*/ 180975 h 857250"/>
                <a:gd name="connsiteX12" fmla="*/ 174696 w 428696"/>
                <a:gd name="connsiteY12" fmla="*/ 136525 h 857250"/>
                <a:gd name="connsiteX13" fmla="*/ 279471 w 428696"/>
                <a:gd name="connsiteY13" fmla="*/ 44450 h 857250"/>
                <a:gd name="connsiteX14" fmla="*/ 323921 w 428696"/>
                <a:gd name="connsiteY14" fmla="*/ 0 h 857250"/>
                <a:gd name="connsiteX0" fmla="*/ 428696 w 428696"/>
                <a:gd name="connsiteY0" fmla="*/ 812800 h 812800"/>
                <a:gd name="connsiteX1" fmla="*/ 374721 w 428696"/>
                <a:gd name="connsiteY1" fmla="*/ 771525 h 812800"/>
                <a:gd name="connsiteX2" fmla="*/ 339796 w 428696"/>
                <a:gd name="connsiteY2" fmla="*/ 755650 h 812800"/>
                <a:gd name="connsiteX3" fmla="*/ 317571 w 428696"/>
                <a:gd name="connsiteY3" fmla="*/ 723900 h 812800"/>
                <a:gd name="connsiteX4" fmla="*/ 292171 w 428696"/>
                <a:gd name="connsiteY4" fmla="*/ 669925 h 812800"/>
                <a:gd name="connsiteX5" fmla="*/ 235021 w 428696"/>
                <a:gd name="connsiteY5" fmla="*/ 555625 h 812800"/>
                <a:gd name="connsiteX6" fmla="*/ 190571 w 428696"/>
                <a:gd name="connsiteY6" fmla="*/ 533400 h 812800"/>
                <a:gd name="connsiteX7" fmla="*/ 139771 w 428696"/>
                <a:gd name="connsiteY7" fmla="*/ 501650 h 812800"/>
                <a:gd name="connsiteX8" fmla="*/ 88971 w 428696"/>
                <a:gd name="connsiteY8" fmla="*/ 431800 h 812800"/>
                <a:gd name="connsiteX9" fmla="*/ 71508 w 428696"/>
                <a:gd name="connsiteY9" fmla="*/ 388144 h 812800"/>
                <a:gd name="connsiteX10" fmla="*/ 71 w 428696"/>
                <a:gd name="connsiteY10" fmla="*/ 225425 h 812800"/>
                <a:gd name="connsiteX11" fmla="*/ 85796 w 428696"/>
                <a:gd name="connsiteY11" fmla="*/ 136525 h 812800"/>
                <a:gd name="connsiteX12" fmla="*/ 174696 w 428696"/>
                <a:gd name="connsiteY12" fmla="*/ 92075 h 812800"/>
                <a:gd name="connsiteX13" fmla="*/ 279471 w 428696"/>
                <a:gd name="connsiteY13" fmla="*/ 0 h 812800"/>
                <a:gd name="connsiteX0" fmla="*/ 428696 w 428696"/>
                <a:gd name="connsiteY0" fmla="*/ 720725 h 720725"/>
                <a:gd name="connsiteX1" fmla="*/ 374721 w 428696"/>
                <a:gd name="connsiteY1" fmla="*/ 679450 h 720725"/>
                <a:gd name="connsiteX2" fmla="*/ 339796 w 428696"/>
                <a:gd name="connsiteY2" fmla="*/ 663575 h 720725"/>
                <a:gd name="connsiteX3" fmla="*/ 317571 w 428696"/>
                <a:gd name="connsiteY3" fmla="*/ 631825 h 720725"/>
                <a:gd name="connsiteX4" fmla="*/ 292171 w 428696"/>
                <a:gd name="connsiteY4" fmla="*/ 577850 h 720725"/>
                <a:gd name="connsiteX5" fmla="*/ 235021 w 428696"/>
                <a:gd name="connsiteY5" fmla="*/ 463550 h 720725"/>
                <a:gd name="connsiteX6" fmla="*/ 190571 w 428696"/>
                <a:gd name="connsiteY6" fmla="*/ 441325 h 720725"/>
                <a:gd name="connsiteX7" fmla="*/ 139771 w 428696"/>
                <a:gd name="connsiteY7" fmla="*/ 409575 h 720725"/>
                <a:gd name="connsiteX8" fmla="*/ 88971 w 428696"/>
                <a:gd name="connsiteY8" fmla="*/ 339725 h 720725"/>
                <a:gd name="connsiteX9" fmla="*/ 71508 w 428696"/>
                <a:gd name="connsiteY9" fmla="*/ 296069 h 720725"/>
                <a:gd name="connsiteX10" fmla="*/ 71 w 428696"/>
                <a:gd name="connsiteY10" fmla="*/ 133350 h 720725"/>
                <a:gd name="connsiteX11" fmla="*/ 85796 w 428696"/>
                <a:gd name="connsiteY11" fmla="*/ 44450 h 720725"/>
                <a:gd name="connsiteX12" fmla="*/ 174696 w 428696"/>
                <a:gd name="connsiteY12" fmla="*/ 0 h 720725"/>
                <a:gd name="connsiteX0" fmla="*/ 428696 w 428696"/>
                <a:gd name="connsiteY0" fmla="*/ 676275 h 676275"/>
                <a:gd name="connsiteX1" fmla="*/ 374721 w 428696"/>
                <a:gd name="connsiteY1" fmla="*/ 635000 h 676275"/>
                <a:gd name="connsiteX2" fmla="*/ 339796 w 428696"/>
                <a:gd name="connsiteY2" fmla="*/ 619125 h 676275"/>
                <a:gd name="connsiteX3" fmla="*/ 317571 w 428696"/>
                <a:gd name="connsiteY3" fmla="*/ 587375 h 676275"/>
                <a:gd name="connsiteX4" fmla="*/ 292171 w 428696"/>
                <a:gd name="connsiteY4" fmla="*/ 533400 h 676275"/>
                <a:gd name="connsiteX5" fmla="*/ 235021 w 428696"/>
                <a:gd name="connsiteY5" fmla="*/ 419100 h 676275"/>
                <a:gd name="connsiteX6" fmla="*/ 190571 w 428696"/>
                <a:gd name="connsiteY6" fmla="*/ 396875 h 676275"/>
                <a:gd name="connsiteX7" fmla="*/ 139771 w 428696"/>
                <a:gd name="connsiteY7" fmla="*/ 365125 h 676275"/>
                <a:gd name="connsiteX8" fmla="*/ 88971 w 428696"/>
                <a:gd name="connsiteY8" fmla="*/ 295275 h 676275"/>
                <a:gd name="connsiteX9" fmla="*/ 71508 w 428696"/>
                <a:gd name="connsiteY9" fmla="*/ 251619 h 676275"/>
                <a:gd name="connsiteX10" fmla="*/ 71 w 428696"/>
                <a:gd name="connsiteY10" fmla="*/ 88900 h 676275"/>
                <a:gd name="connsiteX11" fmla="*/ 85796 w 428696"/>
                <a:gd name="connsiteY11" fmla="*/ 0 h 676275"/>
                <a:gd name="connsiteX0" fmla="*/ 428696 w 428696"/>
                <a:gd name="connsiteY0" fmla="*/ 587375 h 587375"/>
                <a:gd name="connsiteX1" fmla="*/ 374721 w 428696"/>
                <a:gd name="connsiteY1" fmla="*/ 546100 h 587375"/>
                <a:gd name="connsiteX2" fmla="*/ 339796 w 428696"/>
                <a:gd name="connsiteY2" fmla="*/ 530225 h 587375"/>
                <a:gd name="connsiteX3" fmla="*/ 317571 w 428696"/>
                <a:gd name="connsiteY3" fmla="*/ 498475 h 587375"/>
                <a:gd name="connsiteX4" fmla="*/ 292171 w 428696"/>
                <a:gd name="connsiteY4" fmla="*/ 444500 h 587375"/>
                <a:gd name="connsiteX5" fmla="*/ 235021 w 428696"/>
                <a:gd name="connsiteY5" fmla="*/ 330200 h 587375"/>
                <a:gd name="connsiteX6" fmla="*/ 190571 w 428696"/>
                <a:gd name="connsiteY6" fmla="*/ 307975 h 587375"/>
                <a:gd name="connsiteX7" fmla="*/ 139771 w 428696"/>
                <a:gd name="connsiteY7" fmla="*/ 276225 h 587375"/>
                <a:gd name="connsiteX8" fmla="*/ 88971 w 428696"/>
                <a:gd name="connsiteY8" fmla="*/ 206375 h 587375"/>
                <a:gd name="connsiteX9" fmla="*/ 71508 w 428696"/>
                <a:gd name="connsiteY9" fmla="*/ 162719 h 587375"/>
                <a:gd name="connsiteX10" fmla="*/ 71 w 428696"/>
                <a:gd name="connsiteY10" fmla="*/ 0 h 58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696" h="587375">
                  <a:moveTo>
                    <a:pt x="428696" y="587375"/>
                  </a:moveTo>
                  <a:cubicBezTo>
                    <a:pt x="409117" y="571500"/>
                    <a:pt x="389538" y="555625"/>
                    <a:pt x="374721" y="546100"/>
                  </a:cubicBezTo>
                  <a:cubicBezTo>
                    <a:pt x="359904" y="536575"/>
                    <a:pt x="349321" y="538162"/>
                    <a:pt x="339796" y="530225"/>
                  </a:cubicBezTo>
                  <a:cubicBezTo>
                    <a:pt x="330271" y="522288"/>
                    <a:pt x="325508" y="512762"/>
                    <a:pt x="317571" y="498475"/>
                  </a:cubicBezTo>
                  <a:cubicBezTo>
                    <a:pt x="309634" y="484188"/>
                    <a:pt x="305929" y="472546"/>
                    <a:pt x="292171" y="444500"/>
                  </a:cubicBezTo>
                  <a:cubicBezTo>
                    <a:pt x="278413" y="416454"/>
                    <a:pt x="251954" y="352954"/>
                    <a:pt x="235021" y="330200"/>
                  </a:cubicBezTo>
                  <a:cubicBezTo>
                    <a:pt x="218088" y="307446"/>
                    <a:pt x="206446" y="316971"/>
                    <a:pt x="190571" y="307975"/>
                  </a:cubicBezTo>
                  <a:cubicBezTo>
                    <a:pt x="174696" y="298979"/>
                    <a:pt x="156704" y="293158"/>
                    <a:pt x="139771" y="276225"/>
                  </a:cubicBezTo>
                  <a:cubicBezTo>
                    <a:pt x="122838" y="259292"/>
                    <a:pt x="100348" y="225293"/>
                    <a:pt x="88971" y="206375"/>
                  </a:cubicBezTo>
                  <a:cubicBezTo>
                    <a:pt x="77594" y="187457"/>
                    <a:pt x="86325" y="197115"/>
                    <a:pt x="71508" y="162719"/>
                  </a:cubicBezTo>
                  <a:cubicBezTo>
                    <a:pt x="56691" y="128323"/>
                    <a:pt x="-2310" y="41937"/>
                    <a:pt x="71" y="0"/>
                  </a:cubicBezTo>
                </a:path>
              </a:pathLst>
            </a:custGeom>
            <a:noFill/>
            <a:ln w="76200">
              <a:solidFill>
                <a:schemeClr val="accent6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Objaśnienie ze strzałką w lewo 21"/>
          <p:cNvSpPr/>
          <p:nvPr/>
        </p:nvSpPr>
        <p:spPr>
          <a:xfrm>
            <a:off x="7611380" y="2152172"/>
            <a:ext cx="1639807" cy="512595"/>
          </a:xfrm>
          <a:prstGeom prst="leftArrowCallout">
            <a:avLst/>
          </a:prstGeom>
          <a:solidFill>
            <a:schemeClr val="bg1"/>
          </a:solidFill>
          <a:ln w="76200">
            <a:solidFill>
              <a:schemeClr val="accent6">
                <a:lumMod val="50000"/>
                <a:alpha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Białystok - </a:t>
            </a:r>
            <a:r>
              <a:rPr lang="pl-PL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Ełk</a:t>
            </a:r>
            <a:endParaRPr lang="pl-PL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aśnienie ze strzałką w lewo 19"/>
          <p:cNvSpPr/>
          <p:nvPr/>
        </p:nvSpPr>
        <p:spPr>
          <a:xfrm>
            <a:off x="7725099" y="1491841"/>
            <a:ext cx="1639807" cy="512595"/>
          </a:xfrm>
          <a:prstGeom prst="leftArrowCallout">
            <a:avLst/>
          </a:prstGeom>
          <a:solidFill>
            <a:schemeClr val="bg1"/>
          </a:solidFill>
          <a:ln w="76200">
            <a:solidFill>
              <a:schemeClr val="accent6">
                <a:lumMod val="50000"/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Ełk- </a:t>
            </a:r>
            <a:r>
              <a:rPr lang="pl-P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Trakiszki</a:t>
            </a:r>
          </a:p>
        </p:txBody>
      </p:sp>
      <p:sp>
        <p:nvSpPr>
          <p:cNvPr id="19" name="Objaśnienie ze strzałką w lewo 18"/>
          <p:cNvSpPr/>
          <p:nvPr/>
        </p:nvSpPr>
        <p:spPr>
          <a:xfrm>
            <a:off x="7248292" y="2917490"/>
            <a:ext cx="1639807" cy="512596"/>
          </a:xfrm>
          <a:prstGeom prst="leftArrowCallout">
            <a:avLst/>
          </a:prstGeom>
          <a:solidFill>
            <a:schemeClr val="bg1"/>
          </a:solidFill>
          <a:ln w="762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Warszawa - Białystok</a:t>
            </a:r>
            <a:endParaRPr lang="pl-PL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ymbol zastępczy numeru slajdu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86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12000" y="0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Progress of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works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 the Rail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Baltica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052391" y="6041039"/>
            <a:ext cx="2133600" cy="365125"/>
          </a:xfrm>
        </p:spPr>
        <p:txBody>
          <a:bodyPr/>
          <a:lstStyle/>
          <a:p>
            <a:fld id="{98DFF09A-599E-4916-ABF1-64C1E362DABF}" type="slidenum">
              <a:rPr lang="pl-PL" smtClean="0"/>
              <a:pPr/>
              <a:t>4</a:t>
            </a:fld>
            <a:endParaRPr lang="pl-PL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07631"/>
              </p:ext>
            </p:extLst>
          </p:nvPr>
        </p:nvGraphicFramePr>
        <p:xfrm>
          <a:off x="5537453" y="3314431"/>
          <a:ext cx="6185014" cy="33204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394"/>
                <a:gridCol w="2118845"/>
                <a:gridCol w="2173522"/>
                <a:gridCol w="1638253"/>
              </a:tblGrid>
              <a:tr h="1304527">
                <a:tc>
                  <a:txBody>
                    <a:bodyPr/>
                    <a:lstStyle/>
                    <a:p>
                      <a:endParaRPr lang="pl-PL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Modernisation of the railway line E 75 Rail </a:t>
                      </a:r>
                      <a:r>
                        <a:rPr lang="en-GB" sz="1050" b="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Baltica</a:t>
                      </a: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Warszawa – </a:t>
                      </a:r>
                      <a:r>
                        <a:rPr lang="en-GB" sz="1050" b="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Białystok</a:t>
                      </a: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Lithuanian</a:t>
                      </a:r>
                      <a:r>
                        <a:rPr lang="en-GB" sz="1050" b="0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border</a:t>
                      </a: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stage I,</a:t>
                      </a:r>
                      <a:r>
                        <a:rPr lang="en-GB" sz="1050" b="0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</a:t>
                      </a:r>
                      <a:r>
                        <a:rPr lang="en-GB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Warszawa </a:t>
                      </a:r>
                      <a:r>
                        <a:rPr lang="en-GB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Rembertów</a:t>
                      </a:r>
                      <a:r>
                        <a:rPr lang="en-GB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Zielonka</a:t>
                      </a:r>
                      <a:r>
                        <a:rPr lang="en-GB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</a:t>
                      </a:r>
                      <a:r>
                        <a:rPr lang="en-GB" sz="1050" b="1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Tłuszcz</a:t>
                      </a:r>
                      <a:r>
                        <a:rPr lang="en-GB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GB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Sadowne</a:t>
                      </a:r>
                      <a:r>
                        <a:rPr lang="en-GB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pl-PL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</a:t>
                      </a:r>
                      <a:r>
                        <a:rPr lang="pl-PL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GB" sz="1050" b="1" baseline="0" noProof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000" b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Ongoing</a:t>
                      </a:r>
                      <a:br>
                        <a:rPr lang="en-GB" sz="1000" b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000" b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(end of works – </a:t>
                      </a:r>
                      <a:r>
                        <a:rPr lang="pl-PL" sz="1000" b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May</a:t>
                      </a:r>
                      <a:r>
                        <a:rPr lang="en-GB" sz="1000" b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2017)</a:t>
                      </a:r>
                      <a:endParaRPr lang="pl-PL" sz="1000" b="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pl-PL" sz="1000" b="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000" b="1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Approx</a:t>
                      </a:r>
                      <a:r>
                        <a:rPr lang="pl-PL" sz="1000" b="1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EUR 325 m</a:t>
                      </a:r>
                      <a:endParaRPr lang="en-GB" sz="1100" b="1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000" b="0" kern="12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Designing and installation of ETCS on the section Warszawa </a:t>
                      </a:r>
                      <a:r>
                        <a:rPr lang="en-GB" sz="1000" b="0" kern="120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Rembertów</a:t>
                      </a:r>
                      <a:r>
                        <a:rPr lang="en-GB" sz="1000" b="0" kern="12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00" b="0" kern="120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Białystok</a:t>
                      </a:r>
                      <a:r>
                        <a:rPr lang="en-GB" sz="1000" b="0" kern="12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planned</a:t>
                      </a:r>
                      <a:r>
                        <a:rPr lang="en-GB" sz="1000" b="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for the years</a:t>
                      </a:r>
                      <a:r>
                        <a:rPr lang="en-GB" sz="1000" b="0" kern="12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2021 – 2023.</a:t>
                      </a:r>
                      <a:endParaRPr lang="en-GB" sz="1000" b="0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1010085">
                <a:tc>
                  <a:txBody>
                    <a:bodyPr/>
                    <a:lstStyle/>
                    <a:p>
                      <a:endParaRPr lang="pl-PL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 on the section </a:t>
                      </a:r>
                      <a:r>
                        <a:rPr lang="en-GB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Sadowne</a:t>
                      </a:r>
                      <a:r>
                        <a:rPr lang="en-GB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Czyżew</a:t>
                      </a:r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the E 75 line along with other works on the Warszawa </a:t>
                      </a:r>
                      <a:r>
                        <a:rPr lang="en-GB" sz="105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Rembertów</a:t>
                      </a:r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5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Sadowne</a:t>
                      </a:r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Preparation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of d</a:t>
                      </a:r>
                      <a:r>
                        <a:rPr lang="pl-PL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etailed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design</a:t>
                      </a:r>
                      <a:r>
                        <a:rPr lang="en-GB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is </a:t>
                      </a:r>
                      <a:r>
                        <a:rPr lang="pl-PL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ongoing</a:t>
                      </a:r>
                      <a:r>
                        <a:rPr lang="en-GB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Realisation of works planned for the years 2017-2020.</a:t>
                      </a:r>
                      <a:endParaRPr lang="pl-PL" sz="100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pl-PL" sz="100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000" b="1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Approx</a:t>
                      </a:r>
                      <a:r>
                        <a:rPr lang="pl-PL" sz="1000" b="1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EUR 240 m</a:t>
                      </a:r>
                      <a:endParaRPr lang="en-GB" sz="1100" b="1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pl-P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24691">
                <a:tc>
                  <a:txBody>
                    <a:bodyPr/>
                    <a:lstStyle/>
                    <a:p>
                      <a:endParaRPr lang="pl-PL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 on the section </a:t>
                      </a:r>
                      <a:b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Czyżew</a:t>
                      </a:r>
                      <a:r>
                        <a:rPr lang="en-GB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Białystok</a:t>
                      </a:r>
                      <a:r>
                        <a:rPr lang="en-GB" sz="1050" b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the E</a:t>
                      </a:r>
                      <a:r>
                        <a:rPr lang="en-GB" sz="1050" b="0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75 line</a:t>
                      </a:r>
                      <a:endParaRPr lang="en-GB" sz="1050" b="0" noProof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Project documentation is in the process of preparation. </a:t>
                      </a:r>
                      <a:r>
                        <a:rPr lang="en-GB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Execution </a:t>
                      </a:r>
                      <a:r>
                        <a:rPr lang="en-GB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 works planned for the years </a:t>
                      </a:r>
                      <a:r>
                        <a:rPr lang="en-GB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2017-2021.</a:t>
                      </a:r>
                      <a:endParaRPr lang="pl-PL" sz="100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pl-PL" sz="100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000" b="1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Approx</a:t>
                      </a:r>
                      <a:r>
                        <a:rPr lang="pl-PL" sz="1000" b="1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EUR 393 m</a:t>
                      </a:r>
                      <a:endParaRPr lang="en-GB" sz="1100" b="1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pl-P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7" name="Grupa 16"/>
          <p:cNvGrpSpPr/>
          <p:nvPr/>
        </p:nvGrpSpPr>
        <p:grpSpPr>
          <a:xfrm>
            <a:off x="276389" y="770392"/>
            <a:ext cx="5264506" cy="5742374"/>
            <a:chOff x="1489368" y="817046"/>
            <a:chExt cx="5264506" cy="5742374"/>
          </a:xfrm>
        </p:grpSpPr>
        <p:pic>
          <p:nvPicPr>
            <p:cNvPr id="7" name="Picture 2" descr="mapa_polski_ogolna_2015_EN_HC_WW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368" y="817046"/>
              <a:ext cx="5264506" cy="574237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Dowolny kształt 7"/>
            <p:cNvSpPr/>
            <p:nvPr/>
          </p:nvSpPr>
          <p:spPr>
            <a:xfrm>
              <a:off x="2409121" y="5014335"/>
              <a:ext cx="1084333" cy="923108"/>
            </a:xfrm>
            <a:custGeom>
              <a:avLst/>
              <a:gdLst>
                <a:gd name="connsiteX0" fmla="*/ 100264 w 1084333"/>
                <a:gd name="connsiteY0" fmla="*/ 923108 h 923108"/>
                <a:gd name="connsiteX1" fmla="*/ 21887 w 1084333"/>
                <a:gd name="connsiteY1" fmla="*/ 818605 h 923108"/>
                <a:gd name="connsiteX2" fmla="*/ 39304 w 1084333"/>
                <a:gd name="connsiteY2" fmla="*/ 783771 h 923108"/>
                <a:gd name="connsiteX3" fmla="*/ 439899 w 1084333"/>
                <a:gd name="connsiteY3" fmla="*/ 505097 h 923108"/>
                <a:gd name="connsiteX4" fmla="*/ 953704 w 1084333"/>
                <a:gd name="connsiteY4" fmla="*/ 130628 h 923108"/>
                <a:gd name="connsiteX5" fmla="*/ 1084333 w 1084333"/>
                <a:gd name="connsiteY5" fmla="*/ 0 h 9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4333" h="923108">
                  <a:moveTo>
                    <a:pt x="100264" y="923108"/>
                  </a:moveTo>
                  <a:cubicBezTo>
                    <a:pt x="66155" y="882468"/>
                    <a:pt x="32047" y="841828"/>
                    <a:pt x="21887" y="818605"/>
                  </a:cubicBezTo>
                  <a:cubicBezTo>
                    <a:pt x="11727" y="795382"/>
                    <a:pt x="-30365" y="836022"/>
                    <a:pt x="39304" y="783771"/>
                  </a:cubicBezTo>
                  <a:cubicBezTo>
                    <a:pt x="108973" y="731520"/>
                    <a:pt x="287499" y="613954"/>
                    <a:pt x="439899" y="505097"/>
                  </a:cubicBezTo>
                  <a:cubicBezTo>
                    <a:pt x="592299" y="396240"/>
                    <a:pt x="846298" y="214811"/>
                    <a:pt x="953704" y="130628"/>
                  </a:cubicBezTo>
                  <a:cubicBezTo>
                    <a:pt x="1061110" y="46445"/>
                    <a:pt x="1072721" y="23222"/>
                    <a:pt x="1084333" y="0"/>
                  </a:cubicBezTo>
                </a:path>
              </a:pathLst>
            </a:custGeom>
            <a:ln w="57150">
              <a:solidFill>
                <a:srgbClr val="FF0000">
                  <a:alpha val="63000"/>
                </a:srgb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Dowolny kształt 10"/>
            <p:cNvSpPr/>
            <p:nvPr/>
          </p:nvSpPr>
          <p:spPr>
            <a:xfrm>
              <a:off x="3493454" y="4648575"/>
              <a:ext cx="522514" cy="383177"/>
            </a:xfrm>
            <a:custGeom>
              <a:avLst/>
              <a:gdLst>
                <a:gd name="connsiteX0" fmla="*/ 0 w 522514"/>
                <a:gd name="connsiteY0" fmla="*/ 383177 h 383177"/>
                <a:gd name="connsiteX1" fmla="*/ 174171 w 522514"/>
                <a:gd name="connsiteY1" fmla="*/ 217714 h 383177"/>
                <a:gd name="connsiteX2" fmla="*/ 522514 w 522514"/>
                <a:gd name="connsiteY2" fmla="*/ 0 h 38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383177">
                  <a:moveTo>
                    <a:pt x="0" y="383177"/>
                  </a:moveTo>
                  <a:cubicBezTo>
                    <a:pt x="43542" y="332377"/>
                    <a:pt x="87085" y="281577"/>
                    <a:pt x="174171" y="217714"/>
                  </a:cubicBezTo>
                  <a:cubicBezTo>
                    <a:pt x="261257" y="153851"/>
                    <a:pt x="391885" y="76925"/>
                    <a:pt x="522514" y="0"/>
                  </a:cubicBezTo>
                </a:path>
              </a:pathLst>
            </a:custGeom>
            <a:ln w="57150">
              <a:solidFill>
                <a:srgbClr val="FFC000">
                  <a:alpha val="63000"/>
                </a:srgb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Dowolny kształt 11"/>
            <p:cNvSpPr/>
            <p:nvPr/>
          </p:nvSpPr>
          <p:spPr>
            <a:xfrm>
              <a:off x="3951276" y="3796379"/>
              <a:ext cx="1149531" cy="870857"/>
            </a:xfrm>
            <a:custGeom>
              <a:avLst/>
              <a:gdLst>
                <a:gd name="connsiteX0" fmla="*/ 0 w 1149531"/>
                <a:gd name="connsiteY0" fmla="*/ 870857 h 870857"/>
                <a:gd name="connsiteX1" fmla="*/ 383177 w 1149531"/>
                <a:gd name="connsiteY1" fmla="*/ 644434 h 870857"/>
                <a:gd name="connsiteX2" fmla="*/ 818605 w 1149531"/>
                <a:gd name="connsiteY2" fmla="*/ 357051 h 870857"/>
                <a:gd name="connsiteX3" fmla="*/ 1149531 w 1149531"/>
                <a:gd name="connsiteY3" fmla="*/ 0 h 87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531" h="870857">
                  <a:moveTo>
                    <a:pt x="0" y="870857"/>
                  </a:moveTo>
                  <a:cubicBezTo>
                    <a:pt x="123371" y="800462"/>
                    <a:pt x="246743" y="730068"/>
                    <a:pt x="383177" y="644434"/>
                  </a:cubicBezTo>
                  <a:cubicBezTo>
                    <a:pt x="519611" y="558800"/>
                    <a:pt x="690879" y="464457"/>
                    <a:pt x="818605" y="357051"/>
                  </a:cubicBezTo>
                  <a:cubicBezTo>
                    <a:pt x="946331" y="249645"/>
                    <a:pt x="1047931" y="124822"/>
                    <a:pt x="1149531" y="0"/>
                  </a:cubicBezTo>
                </a:path>
              </a:pathLst>
            </a:custGeom>
            <a:noFill/>
            <a:ln w="57150">
              <a:solidFill>
                <a:srgbClr val="00B0F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Dowolny kształt 12"/>
            <p:cNvSpPr/>
            <p:nvPr/>
          </p:nvSpPr>
          <p:spPr>
            <a:xfrm>
              <a:off x="3989397" y="1121603"/>
              <a:ext cx="1141268" cy="2712060"/>
            </a:xfrm>
            <a:custGeom>
              <a:avLst/>
              <a:gdLst>
                <a:gd name="connsiteX0" fmla="*/ 1141268 w 1141268"/>
                <a:gd name="connsiteY0" fmla="*/ 2673532 h 2712060"/>
                <a:gd name="connsiteX1" fmla="*/ 1080308 w 1141268"/>
                <a:gd name="connsiteY1" fmla="*/ 2708366 h 2712060"/>
                <a:gd name="connsiteX2" fmla="*/ 1054183 w 1141268"/>
                <a:gd name="connsiteY2" fmla="*/ 2595155 h 2712060"/>
                <a:gd name="connsiteX3" fmla="*/ 975805 w 1141268"/>
                <a:gd name="connsiteY3" fmla="*/ 2551612 h 2712060"/>
                <a:gd name="connsiteX4" fmla="*/ 897428 w 1141268"/>
                <a:gd name="connsiteY4" fmla="*/ 2508069 h 2712060"/>
                <a:gd name="connsiteX5" fmla="*/ 845177 w 1141268"/>
                <a:gd name="connsiteY5" fmla="*/ 2455817 h 2712060"/>
                <a:gd name="connsiteX6" fmla="*/ 845177 w 1141268"/>
                <a:gd name="connsiteY6" fmla="*/ 2386149 h 2712060"/>
                <a:gd name="connsiteX7" fmla="*/ 740674 w 1141268"/>
                <a:gd name="connsiteY7" fmla="*/ 2272937 h 2712060"/>
                <a:gd name="connsiteX8" fmla="*/ 740674 w 1141268"/>
                <a:gd name="connsiteY8" fmla="*/ 2203269 h 2712060"/>
                <a:gd name="connsiteX9" fmla="*/ 592628 w 1141268"/>
                <a:gd name="connsiteY9" fmla="*/ 1985555 h 2712060"/>
                <a:gd name="connsiteX10" fmla="*/ 583920 w 1141268"/>
                <a:gd name="connsiteY10" fmla="*/ 1933303 h 2712060"/>
                <a:gd name="connsiteX11" fmla="*/ 496834 w 1141268"/>
                <a:gd name="connsiteY11" fmla="*/ 1924595 h 2712060"/>
                <a:gd name="connsiteX12" fmla="*/ 322663 w 1141268"/>
                <a:gd name="connsiteY12" fmla="*/ 1837509 h 2712060"/>
                <a:gd name="connsiteX13" fmla="*/ 244285 w 1141268"/>
                <a:gd name="connsiteY13" fmla="*/ 1611086 h 2712060"/>
                <a:gd name="connsiteX14" fmla="*/ 139783 w 1141268"/>
                <a:gd name="connsiteY14" fmla="*/ 1515292 h 2712060"/>
                <a:gd name="connsiteX15" fmla="*/ 113657 w 1141268"/>
                <a:gd name="connsiteY15" fmla="*/ 1428206 h 2712060"/>
                <a:gd name="connsiteX16" fmla="*/ 445 w 1141268"/>
                <a:gd name="connsiteY16" fmla="*/ 1105989 h 2712060"/>
                <a:gd name="connsiteX17" fmla="*/ 78823 w 1141268"/>
                <a:gd name="connsiteY17" fmla="*/ 1071155 h 2712060"/>
                <a:gd name="connsiteX18" fmla="*/ 192034 w 1141268"/>
                <a:gd name="connsiteY18" fmla="*/ 853440 h 2712060"/>
                <a:gd name="connsiteX19" fmla="*/ 174617 w 1141268"/>
                <a:gd name="connsiteY19" fmla="*/ 627017 h 2712060"/>
                <a:gd name="connsiteX20" fmla="*/ 261703 w 1141268"/>
                <a:gd name="connsiteY20" fmla="*/ 696686 h 2712060"/>
                <a:gd name="connsiteX21" fmla="*/ 305245 w 1141268"/>
                <a:gd name="connsiteY21" fmla="*/ 740229 h 2712060"/>
                <a:gd name="connsiteX22" fmla="*/ 401040 w 1141268"/>
                <a:gd name="connsiteY22" fmla="*/ 705395 h 2712060"/>
                <a:gd name="connsiteX23" fmla="*/ 427165 w 1141268"/>
                <a:gd name="connsiteY23" fmla="*/ 740229 h 2712060"/>
                <a:gd name="connsiteX24" fmla="*/ 488125 w 1141268"/>
                <a:gd name="connsiteY24" fmla="*/ 705395 h 2712060"/>
                <a:gd name="connsiteX25" fmla="*/ 557794 w 1141268"/>
                <a:gd name="connsiteY25" fmla="*/ 696686 h 2712060"/>
                <a:gd name="connsiteX26" fmla="*/ 610045 w 1141268"/>
                <a:gd name="connsiteY26" fmla="*/ 609600 h 2712060"/>
                <a:gd name="connsiteX27" fmla="*/ 766800 w 1141268"/>
                <a:gd name="connsiteY27" fmla="*/ 513806 h 2712060"/>
                <a:gd name="connsiteX28" fmla="*/ 766800 w 1141268"/>
                <a:gd name="connsiteY28" fmla="*/ 426720 h 2712060"/>
                <a:gd name="connsiteX29" fmla="*/ 853885 w 1141268"/>
                <a:gd name="connsiteY29" fmla="*/ 374469 h 2712060"/>
                <a:gd name="connsiteX30" fmla="*/ 888720 w 1141268"/>
                <a:gd name="connsiteY30" fmla="*/ 357052 h 2712060"/>
                <a:gd name="connsiteX31" fmla="*/ 897428 w 1141268"/>
                <a:gd name="connsiteY31" fmla="*/ 278675 h 2712060"/>
                <a:gd name="connsiteX32" fmla="*/ 967097 w 1141268"/>
                <a:gd name="connsiteY32" fmla="*/ 243840 h 2712060"/>
                <a:gd name="connsiteX33" fmla="*/ 1036765 w 1141268"/>
                <a:gd name="connsiteY33" fmla="*/ 191589 h 2712060"/>
                <a:gd name="connsiteX34" fmla="*/ 1089017 w 1141268"/>
                <a:gd name="connsiteY34" fmla="*/ 121920 h 2712060"/>
                <a:gd name="connsiteX35" fmla="*/ 1141268 w 1141268"/>
                <a:gd name="connsiteY35" fmla="*/ 0 h 271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41268" h="2712060">
                  <a:moveTo>
                    <a:pt x="1141268" y="2673532"/>
                  </a:moveTo>
                  <a:cubicBezTo>
                    <a:pt x="1118045" y="2697480"/>
                    <a:pt x="1094822" y="2721429"/>
                    <a:pt x="1080308" y="2708366"/>
                  </a:cubicBezTo>
                  <a:cubicBezTo>
                    <a:pt x="1065794" y="2695303"/>
                    <a:pt x="1071600" y="2621281"/>
                    <a:pt x="1054183" y="2595155"/>
                  </a:cubicBezTo>
                  <a:cubicBezTo>
                    <a:pt x="1036766" y="2569029"/>
                    <a:pt x="975805" y="2551612"/>
                    <a:pt x="975805" y="2551612"/>
                  </a:cubicBezTo>
                  <a:cubicBezTo>
                    <a:pt x="949679" y="2537098"/>
                    <a:pt x="919199" y="2524035"/>
                    <a:pt x="897428" y="2508069"/>
                  </a:cubicBezTo>
                  <a:cubicBezTo>
                    <a:pt x="875657" y="2492103"/>
                    <a:pt x="853886" y="2476137"/>
                    <a:pt x="845177" y="2455817"/>
                  </a:cubicBezTo>
                  <a:cubicBezTo>
                    <a:pt x="836468" y="2435497"/>
                    <a:pt x="862594" y="2416629"/>
                    <a:pt x="845177" y="2386149"/>
                  </a:cubicBezTo>
                  <a:cubicBezTo>
                    <a:pt x="827760" y="2355669"/>
                    <a:pt x="758091" y="2303417"/>
                    <a:pt x="740674" y="2272937"/>
                  </a:cubicBezTo>
                  <a:cubicBezTo>
                    <a:pt x="723257" y="2242457"/>
                    <a:pt x="765348" y="2251166"/>
                    <a:pt x="740674" y="2203269"/>
                  </a:cubicBezTo>
                  <a:cubicBezTo>
                    <a:pt x="716000" y="2155372"/>
                    <a:pt x="618754" y="2030549"/>
                    <a:pt x="592628" y="1985555"/>
                  </a:cubicBezTo>
                  <a:cubicBezTo>
                    <a:pt x="566502" y="1940561"/>
                    <a:pt x="599886" y="1943463"/>
                    <a:pt x="583920" y="1933303"/>
                  </a:cubicBezTo>
                  <a:cubicBezTo>
                    <a:pt x="567954" y="1923143"/>
                    <a:pt x="540377" y="1940561"/>
                    <a:pt x="496834" y="1924595"/>
                  </a:cubicBezTo>
                  <a:cubicBezTo>
                    <a:pt x="453291" y="1908629"/>
                    <a:pt x="364754" y="1889760"/>
                    <a:pt x="322663" y="1837509"/>
                  </a:cubicBezTo>
                  <a:cubicBezTo>
                    <a:pt x="280572" y="1785258"/>
                    <a:pt x="274765" y="1664789"/>
                    <a:pt x="244285" y="1611086"/>
                  </a:cubicBezTo>
                  <a:cubicBezTo>
                    <a:pt x="213805" y="1557383"/>
                    <a:pt x="161554" y="1545772"/>
                    <a:pt x="139783" y="1515292"/>
                  </a:cubicBezTo>
                  <a:cubicBezTo>
                    <a:pt x="118012" y="1484812"/>
                    <a:pt x="136880" y="1496423"/>
                    <a:pt x="113657" y="1428206"/>
                  </a:cubicBezTo>
                  <a:cubicBezTo>
                    <a:pt x="90434" y="1359989"/>
                    <a:pt x="6251" y="1165497"/>
                    <a:pt x="445" y="1105989"/>
                  </a:cubicBezTo>
                  <a:cubicBezTo>
                    <a:pt x="-5361" y="1046481"/>
                    <a:pt x="46892" y="1113246"/>
                    <a:pt x="78823" y="1071155"/>
                  </a:cubicBezTo>
                  <a:cubicBezTo>
                    <a:pt x="110754" y="1029064"/>
                    <a:pt x="176068" y="927463"/>
                    <a:pt x="192034" y="853440"/>
                  </a:cubicBezTo>
                  <a:cubicBezTo>
                    <a:pt x="208000" y="779417"/>
                    <a:pt x="163005" y="653143"/>
                    <a:pt x="174617" y="627017"/>
                  </a:cubicBezTo>
                  <a:cubicBezTo>
                    <a:pt x="186228" y="600891"/>
                    <a:pt x="239932" y="677817"/>
                    <a:pt x="261703" y="696686"/>
                  </a:cubicBezTo>
                  <a:cubicBezTo>
                    <a:pt x="283474" y="715555"/>
                    <a:pt x="282022" y="738778"/>
                    <a:pt x="305245" y="740229"/>
                  </a:cubicBezTo>
                  <a:cubicBezTo>
                    <a:pt x="328468" y="741680"/>
                    <a:pt x="380720" y="705395"/>
                    <a:pt x="401040" y="705395"/>
                  </a:cubicBezTo>
                  <a:cubicBezTo>
                    <a:pt x="421360" y="705395"/>
                    <a:pt x="412651" y="740229"/>
                    <a:pt x="427165" y="740229"/>
                  </a:cubicBezTo>
                  <a:cubicBezTo>
                    <a:pt x="441679" y="740229"/>
                    <a:pt x="466354" y="712652"/>
                    <a:pt x="488125" y="705395"/>
                  </a:cubicBezTo>
                  <a:cubicBezTo>
                    <a:pt x="509896" y="698138"/>
                    <a:pt x="537474" y="712652"/>
                    <a:pt x="557794" y="696686"/>
                  </a:cubicBezTo>
                  <a:cubicBezTo>
                    <a:pt x="578114" y="680720"/>
                    <a:pt x="575211" y="640080"/>
                    <a:pt x="610045" y="609600"/>
                  </a:cubicBezTo>
                  <a:cubicBezTo>
                    <a:pt x="644879" y="579120"/>
                    <a:pt x="740674" y="544286"/>
                    <a:pt x="766800" y="513806"/>
                  </a:cubicBezTo>
                  <a:cubicBezTo>
                    <a:pt x="792926" y="483326"/>
                    <a:pt x="752286" y="449943"/>
                    <a:pt x="766800" y="426720"/>
                  </a:cubicBezTo>
                  <a:cubicBezTo>
                    <a:pt x="781314" y="403497"/>
                    <a:pt x="833565" y="386080"/>
                    <a:pt x="853885" y="374469"/>
                  </a:cubicBezTo>
                  <a:cubicBezTo>
                    <a:pt x="874205" y="362858"/>
                    <a:pt x="881463" y="373018"/>
                    <a:pt x="888720" y="357052"/>
                  </a:cubicBezTo>
                  <a:cubicBezTo>
                    <a:pt x="895977" y="341086"/>
                    <a:pt x="884365" y="297544"/>
                    <a:pt x="897428" y="278675"/>
                  </a:cubicBezTo>
                  <a:cubicBezTo>
                    <a:pt x="910491" y="259806"/>
                    <a:pt x="943874" y="258354"/>
                    <a:pt x="967097" y="243840"/>
                  </a:cubicBezTo>
                  <a:cubicBezTo>
                    <a:pt x="990320" y="229326"/>
                    <a:pt x="1016445" y="211909"/>
                    <a:pt x="1036765" y="191589"/>
                  </a:cubicBezTo>
                  <a:cubicBezTo>
                    <a:pt x="1057085" y="171269"/>
                    <a:pt x="1071600" y="153851"/>
                    <a:pt x="1089017" y="121920"/>
                  </a:cubicBezTo>
                  <a:cubicBezTo>
                    <a:pt x="1106434" y="89988"/>
                    <a:pt x="1123851" y="44994"/>
                    <a:pt x="1141268" y="0"/>
                  </a:cubicBezTo>
                </a:path>
              </a:pathLst>
            </a:custGeom>
            <a:noFill/>
            <a:ln w="57150">
              <a:solidFill>
                <a:srgbClr val="92D050">
                  <a:alpha val="5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Dowolny kształt 15"/>
            <p:cNvSpPr/>
            <p:nvPr/>
          </p:nvSpPr>
          <p:spPr>
            <a:xfrm>
              <a:off x="3982959" y="1132974"/>
              <a:ext cx="1141268" cy="1105989"/>
            </a:xfrm>
            <a:custGeom>
              <a:avLst/>
              <a:gdLst>
                <a:gd name="connsiteX0" fmla="*/ 1141268 w 1141268"/>
                <a:gd name="connsiteY0" fmla="*/ 2673532 h 2712060"/>
                <a:gd name="connsiteX1" fmla="*/ 1080308 w 1141268"/>
                <a:gd name="connsiteY1" fmla="*/ 2708366 h 2712060"/>
                <a:gd name="connsiteX2" fmla="*/ 1054183 w 1141268"/>
                <a:gd name="connsiteY2" fmla="*/ 2595155 h 2712060"/>
                <a:gd name="connsiteX3" fmla="*/ 975805 w 1141268"/>
                <a:gd name="connsiteY3" fmla="*/ 2551612 h 2712060"/>
                <a:gd name="connsiteX4" fmla="*/ 897428 w 1141268"/>
                <a:gd name="connsiteY4" fmla="*/ 2508069 h 2712060"/>
                <a:gd name="connsiteX5" fmla="*/ 845177 w 1141268"/>
                <a:gd name="connsiteY5" fmla="*/ 2455817 h 2712060"/>
                <a:gd name="connsiteX6" fmla="*/ 845177 w 1141268"/>
                <a:gd name="connsiteY6" fmla="*/ 2386149 h 2712060"/>
                <a:gd name="connsiteX7" fmla="*/ 740674 w 1141268"/>
                <a:gd name="connsiteY7" fmla="*/ 2272937 h 2712060"/>
                <a:gd name="connsiteX8" fmla="*/ 740674 w 1141268"/>
                <a:gd name="connsiteY8" fmla="*/ 2203269 h 2712060"/>
                <a:gd name="connsiteX9" fmla="*/ 592628 w 1141268"/>
                <a:gd name="connsiteY9" fmla="*/ 1985555 h 2712060"/>
                <a:gd name="connsiteX10" fmla="*/ 583920 w 1141268"/>
                <a:gd name="connsiteY10" fmla="*/ 1933303 h 2712060"/>
                <a:gd name="connsiteX11" fmla="*/ 496834 w 1141268"/>
                <a:gd name="connsiteY11" fmla="*/ 1924595 h 2712060"/>
                <a:gd name="connsiteX12" fmla="*/ 322663 w 1141268"/>
                <a:gd name="connsiteY12" fmla="*/ 1837509 h 2712060"/>
                <a:gd name="connsiteX13" fmla="*/ 244285 w 1141268"/>
                <a:gd name="connsiteY13" fmla="*/ 1611086 h 2712060"/>
                <a:gd name="connsiteX14" fmla="*/ 139783 w 1141268"/>
                <a:gd name="connsiteY14" fmla="*/ 1515292 h 2712060"/>
                <a:gd name="connsiteX15" fmla="*/ 113657 w 1141268"/>
                <a:gd name="connsiteY15" fmla="*/ 1428206 h 2712060"/>
                <a:gd name="connsiteX16" fmla="*/ 445 w 1141268"/>
                <a:gd name="connsiteY16" fmla="*/ 1105989 h 2712060"/>
                <a:gd name="connsiteX17" fmla="*/ 78823 w 1141268"/>
                <a:gd name="connsiteY17" fmla="*/ 1071155 h 2712060"/>
                <a:gd name="connsiteX18" fmla="*/ 192034 w 1141268"/>
                <a:gd name="connsiteY18" fmla="*/ 853440 h 2712060"/>
                <a:gd name="connsiteX19" fmla="*/ 174617 w 1141268"/>
                <a:gd name="connsiteY19" fmla="*/ 627017 h 2712060"/>
                <a:gd name="connsiteX20" fmla="*/ 261703 w 1141268"/>
                <a:gd name="connsiteY20" fmla="*/ 696686 h 2712060"/>
                <a:gd name="connsiteX21" fmla="*/ 305245 w 1141268"/>
                <a:gd name="connsiteY21" fmla="*/ 740229 h 2712060"/>
                <a:gd name="connsiteX22" fmla="*/ 401040 w 1141268"/>
                <a:gd name="connsiteY22" fmla="*/ 705395 h 2712060"/>
                <a:gd name="connsiteX23" fmla="*/ 427165 w 1141268"/>
                <a:gd name="connsiteY23" fmla="*/ 740229 h 2712060"/>
                <a:gd name="connsiteX24" fmla="*/ 488125 w 1141268"/>
                <a:gd name="connsiteY24" fmla="*/ 705395 h 2712060"/>
                <a:gd name="connsiteX25" fmla="*/ 557794 w 1141268"/>
                <a:gd name="connsiteY25" fmla="*/ 696686 h 2712060"/>
                <a:gd name="connsiteX26" fmla="*/ 610045 w 1141268"/>
                <a:gd name="connsiteY26" fmla="*/ 609600 h 2712060"/>
                <a:gd name="connsiteX27" fmla="*/ 766800 w 1141268"/>
                <a:gd name="connsiteY27" fmla="*/ 513806 h 2712060"/>
                <a:gd name="connsiteX28" fmla="*/ 766800 w 1141268"/>
                <a:gd name="connsiteY28" fmla="*/ 426720 h 2712060"/>
                <a:gd name="connsiteX29" fmla="*/ 853885 w 1141268"/>
                <a:gd name="connsiteY29" fmla="*/ 374469 h 2712060"/>
                <a:gd name="connsiteX30" fmla="*/ 888720 w 1141268"/>
                <a:gd name="connsiteY30" fmla="*/ 357052 h 2712060"/>
                <a:gd name="connsiteX31" fmla="*/ 897428 w 1141268"/>
                <a:gd name="connsiteY31" fmla="*/ 278675 h 2712060"/>
                <a:gd name="connsiteX32" fmla="*/ 967097 w 1141268"/>
                <a:gd name="connsiteY32" fmla="*/ 243840 h 2712060"/>
                <a:gd name="connsiteX33" fmla="*/ 1036765 w 1141268"/>
                <a:gd name="connsiteY33" fmla="*/ 191589 h 2712060"/>
                <a:gd name="connsiteX34" fmla="*/ 1089017 w 1141268"/>
                <a:gd name="connsiteY34" fmla="*/ 121920 h 2712060"/>
                <a:gd name="connsiteX35" fmla="*/ 1141268 w 1141268"/>
                <a:gd name="connsiteY35" fmla="*/ 0 h 2712060"/>
                <a:gd name="connsiteX0" fmla="*/ 1080308 w 1141268"/>
                <a:gd name="connsiteY0" fmla="*/ 2708366 h 2708366"/>
                <a:gd name="connsiteX1" fmla="*/ 1054183 w 1141268"/>
                <a:gd name="connsiteY1" fmla="*/ 2595155 h 2708366"/>
                <a:gd name="connsiteX2" fmla="*/ 975805 w 1141268"/>
                <a:gd name="connsiteY2" fmla="*/ 2551612 h 2708366"/>
                <a:gd name="connsiteX3" fmla="*/ 897428 w 1141268"/>
                <a:gd name="connsiteY3" fmla="*/ 2508069 h 2708366"/>
                <a:gd name="connsiteX4" fmla="*/ 845177 w 1141268"/>
                <a:gd name="connsiteY4" fmla="*/ 2455817 h 2708366"/>
                <a:gd name="connsiteX5" fmla="*/ 845177 w 1141268"/>
                <a:gd name="connsiteY5" fmla="*/ 2386149 h 2708366"/>
                <a:gd name="connsiteX6" fmla="*/ 740674 w 1141268"/>
                <a:gd name="connsiteY6" fmla="*/ 2272937 h 2708366"/>
                <a:gd name="connsiteX7" fmla="*/ 740674 w 1141268"/>
                <a:gd name="connsiteY7" fmla="*/ 2203269 h 2708366"/>
                <a:gd name="connsiteX8" fmla="*/ 592628 w 1141268"/>
                <a:gd name="connsiteY8" fmla="*/ 1985555 h 2708366"/>
                <a:gd name="connsiteX9" fmla="*/ 583920 w 1141268"/>
                <a:gd name="connsiteY9" fmla="*/ 1933303 h 2708366"/>
                <a:gd name="connsiteX10" fmla="*/ 496834 w 1141268"/>
                <a:gd name="connsiteY10" fmla="*/ 1924595 h 2708366"/>
                <a:gd name="connsiteX11" fmla="*/ 322663 w 1141268"/>
                <a:gd name="connsiteY11" fmla="*/ 1837509 h 2708366"/>
                <a:gd name="connsiteX12" fmla="*/ 244285 w 1141268"/>
                <a:gd name="connsiteY12" fmla="*/ 1611086 h 2708366"/>
                <a:gd name="connsiteX13" fmla="*/ 139783 w 1141268"/>
                <a:gd name="connsiteY13" fmla="*/ 1515292 h 2708366"/>
                <a:gd name="connsiteX14" fmla="*/ 113657 w 1141268"/>
                <a:gd name="connsiteY14" fmla="*/ 1428206 h 2708366"/>
                <a:gd name="connsiteX15" fmla="*/ 445 w 1141268"/>
                <a:gd name="connsiteY15" fmla="*/ 1105989 h 2708366"/>
                <a:gd name="connsiteX16" fmla="*/ 78823 w 1141268"/>
                <a:gd name="connsiteY16" fmla="*/ 1071155 h 2708366"/>
                <a:gd name="connsiteX17" fmla="*/ 192034 w 1141268"/>
                <a:gd name="connsiteY17" fmla="*/ 853440 h 2708366"/>
                <a:gd name="connsiteX18" fmla="*/ 174617 w 1141268"/>
                <a:gd name="connsiteY18" fmla="*/ 627017 h 2708366"/>
                <a:gd name="connsiteX19" fmla="*/ 261703 w 1141268"/>
                <a:gd name="connsiteY19" fmla="*/ 696686 h 2708366"/>
                <a:gd name="connsiteX20" fmla="*/ 305245 w 1141268"/>
                <a:gd name="connsiteY20" fmla="*/ 740229 h 2708366"/>
                <a:gd name="connsiteX21" fmla="*/ 401040 w 1141268"/>
                <a:gd name="connsiteY21" fmla="*/ 705395 h 2708366"/>
                <a:gd name="connsiteX22" fmla="*/ 427165 w 1141268"/>
                <a:gd name="connsiteY22" fmla="*/ 740229 h 2708366"/>
                <a:gd name="connsiteX23" fmla="*/ 488125 w 1141268"/>
                <a:gd name="connsiteY23" fmla="*/ 705395 h 2708366"/>
                <a:gd name="connsiteX24" fmla="*/ 557794 w 1141268"/>
                <a:gd name="connsiteY24" fmla="*/ 696686 h 2708366"/>
                <a:gd name="connsiteX25" fmla="*/ 610045 w 1141268"/>
                <a:gd name="connsiteY25" fmla="*/ 609600 h 2708366"/>
                <a:gd name="connsiteX26" fmla="*/ 766800 w 1141268"/>
                <a:gd name="connsiteY26" fmla="*/ 513806 h 2708366"/>
                <a:gd name="connsiteX27" fmla="*/ 766800 w 1141268"/>
                <a:gd name="connsiteY27" fmla="*/ 426720 h 2708366"/>
                <a:gd name="connsiteX28" fmla="*/ 853885 w 1141268"/>
                <a:gd name="connsiteY28" fmla="*/ 374469 h 2708366"/>
                <a:gd name="connsiteX29" fmla="*/ 888720 w 1141268"/>
                <a:gd name="connsiteY29" fmla="*/ 357052 h 2708366"/>
                <a:gd name="connsiteX30" fmla="*/ 897428 w 1141268"/>
                <a:gd name="connsiteY30" fmla="*/ 278675 h 2708366"/>
                <a:gd name="connsiteX31" fmla="*/ 967097 w 1141268"/>
                <a:gd name="connsiteY31" fmla="*/ 243840 h 2708366"/>
                <a:gd name="connsiteX32" fmla="*/ 1036765 w 1141268"/>
                <a:gd name="connsiteY32" fmla="*/ 191589 h 2708366"/>
                <a:gd name="connsiteX33" fmla="*/ 1089017 w 1141268"/>
                <a:gd name="connsiteY33" fmla="*/ 121920 h 2708366"/>
                <a:gd name="connsiteX34" fmla="*/ 1141268 w 1141268"/>
                <a:gd name="connsiteY34" fmla="*/ 0 h 2708366"/>
                <a:gd name="connsiteX0" fmla="*/ 1054183 w 1141268"/>
                <a:gd name="connsiteY0" fmla="*/ 2595155 h 2595155"/>
                <a:gd name="connsiteX1" fmla="*/ 975805 w 1141268"/>
                <a:gd name="connsiteY1" fmla="*/ 2551612 h 2595155"/>
                <a:gd name="connsiteX2" fmla="*/ 897428 w 1141268"/>
                <a:gd name="connsiteY2" fmla="*/ 2508069 h 2595155"/>
                <a:gd name="connsiteX3" fmla="*/ 845177 w 1141268"/>
                <a:gd name="connsiteY3" fmla="*/ 2455817 h 2595155"/>
                <a:gd name="connsiteX4" fmla="*/ 845177 w 1141268"/>
                <a:gd name="connsiteY4" fmla="*/ 2386149 h 2595155"/>
                <a:gd name="connsiteX5" fmla="*/ 740674 w 1141268"/>
                <a:gd name="connsiteY5" fmla="*/ 2272937 h 2595155"/>
                <a:gd name="connsiteX6" fmla="*/ 740674 w 1141268"/>
                <a:gd name="connsiteY6" fmla="*/ 2203269 h 2595155"/>
                <a:gd name="connsiteX7" fmla="*/ 592628 w 1141268"/>
                <a:gd name="connsiteY7" fmla="*/ 1985555 h 2595155"/>
                <a:gd name="connsiteX8" fmla="*/ 583920 w 1141268"/>
                <a:gd name="connsiteY8" fmla="*/ 1933303 h 2595155"/>
                <a:gd name="connsiteX9" fmla="*/ 496834 w 1141268"/>
                <a:gd name="connsiteY9" fmla="*/ 1924595 h 2595155"/>
                <a:gd name="connsiteX10" fmla="*/ 322663 w 1141268"/>
                <a:gd name="connsiteY10" fmla="*/ 1837509 h 2595155"/>
                <a:gd name="connsiteX11" fmla="*/ 244285 w 1141268"/>
                <a:gd name="connsiteY11" fmla="*/ 1611086 h 2595155"/>
                <a:gd name="connsiteX12" fmla="*/ 139783 w 1141268"/>
                <a:gd name="connsiteY12" fmla="*/ 1515292 h 2595155"/>
                <a:gd name="connsiteX13" fmla="*/ 113657 w 1141268"/>
                <a:gd name="connsiteY13" fmla="*/ 1428206 h 2595155"/>
                <a:gd name="connsiteX14" fmla="*/ 445 w 1141268"/>
                <a:gd name="connsiteY14" fmla="*/ 1105989 h 2595155"/>
                <a:gd name="connsiteX15" fmla="*/ 78823 w 1141268"/>
                <a:gd name="connsiteY15" fmla="*/ 1071155 h 2595155"/>
                <a:gd name="connsiteX16" fmla="*/ 192034 w 1141268"/>
                <a:gd name="connsiteY16" fmla="*/ 853440 h 2595155"/>
                <a:gd name="connsiteX17" fmla="*/ 174617 w 1141268"/>
                <a:gd name="connsiteY17" fmla="*/ 627017 h 2595155"/>
                <a:gd name="connsiteX18" fmla="*/ 261703 w 1141268"/>
                <a:gd name="connsiteY18" fmla="*/ 696686 h 2595155"/>
                <a:gd name="connsiteX19" fmla="*/ 305245 w 1141268"/>
                <a:gd name="connsiteY19" fmla="*/ 740229 h 2595155"/>
                <a:gd name="connsiteX20" fmla="*/ 401040 w 1141268"/>
                <a:gd name="connsiteY20" fmla="*/ 705395 h 2595155"/>
                <a:gd name="connsiteX21" fmla="*/ 427165 w 1141268"/>
                <a:gd name="connsiteY21" fmla="*/ 740229 h 2595155"/>
                <a:gd name="connsiteX22" fmla="*/ 488125 w 1141268"/>
                <a:gd name="connsiteY22" fmla="*/ 705395 h 2595155"/>
                <a:gd name="connsiteX23" fmla="*/ 557794 w 1141268"/>
                <a:gd name="connsiteY23" fmla="*/ 696686 h 2595155"/>
                <a:gd name="connsiteX24" fmla="*/ 610045 w 1141268"/>
                <a:gd name="connsiteY24" fmla="*/ 609600 h 2595155"/>
                <a:gd name="connsiteX25" fmla="*/ 766800 w 1141268"/>
                <a:gd name="connsiteY25" fmla="*/ 513806 h 2595155"/>
                <a:gd name="connsiteX26" fmla="*/ 766800 w 1141268"/>
                <a:gd name="connsiteY26" fmla="*/ 426720 h 2595155"/>
                <a:gd name="connsiteX27" fmla="*/ 853885 w 1141268"/>
                <a:gd name="connsiteY27" fmla="*/ 374469 h 2595155"/>
                <a:gd name="connsiteX28" fmla="*/ 888720 w 1141268"/>
                <a:gd name="connsiteY28" fmla="*/ 357052 h 2595155"/>
                <a:gd name="connsiteX29" fmla="*/ 897428 w 1141268"/>
                <a:gd name="connsiteY29" fmla="*/ 278675 h 2595155"/>
                <a:gd name="connsiteX30" fmla="*/ 967097 w 1141268"/>
                <a:gd name="connsiteY30" fmla="*/ 243840 h 2595155"/>
                <a:gd name="connsiteX31" fmla="*/ 1036765 w 1141268"/>
                <a:gd name="connsiteY31" fmla="*/ 191589 h 2595155"/>
                <a:gd name="connsiteX32" fmla="*/ 1089017 w 1141268"/>
                <a:gd name="connsiteY32" fmla="*/ 121920 h 2595155"/>
                <a:gd name="connsiteX33" fmla="*/ 1141268 w 1141268"/>
                <a:gd name="connsiteY33" fmla="*/ 0 h 2595155"/>
                <a:gd name="connsiteX0" fmla="*/ 975805 w 1141268"/>
                <a:gd name="connsiteY0" fmla="*/ 2551612 h 2551612"/>
                <a:gd name="connsiteX1" fmla="*/ 897428 w 1141268"/>
                <a:gd name="connsiteY1" fmla="*/ 2508069 h 2551612"/>
                <a:gd name="connsiteX2" fmla="*/ 845177 w 1141268"/>
                <a:gd name="connsiteY2" fmla="*/ 2455817 h 2551612"/>
                <a:gd name="connsiteX3" fmla="*/ 845177 w 1141268"/>
                <a:gd name="connsiteY3" fmla="*/ 2386149 h 2551612"/>
                <a:gd name="connsiteX4" fmla="*/ 740674 w 1141268"/>
                <a:gd name="connsiteY4" fmla="*/ 2272937 h 2551612"/>
                <a:gd name="connsiteX5" fmla="*/ 740674 w 1141268"/>
                <a:gd name="connsiteY5" fmla="*/ 2203269 h 2551612"/>
                <a:gd name="connsiteX6" fmla="*/ 592628 w 1141268"/>
                <a:gd name="connsiteY6" fmla="*/ 1985555 h 2551612"/>
                <a:gd name="connsiteX7" fmla="*/ 583920 w 1141268"/>
                <a:gd name="connsiteY7" fmla="*/ 1933303 h 2551612"/>
                <a:gd name="connsiteX8" fmla="*/ 496834 w 1141268"/>
                <a:gd name="connsiteY8" fmla="*/ 1924595 h 2551612"/>
                <a:gd name="connsiteX9" fmla="*/ 322663 w 1141268"/>
                <a:gd name="connsiteY9" fmla="*/ 1837509 h 2551612"/>
                <a:gd name="connsiteX10" fmla="*/ 244285 w 1141268"/>
                <a:gd name="connsiteY10" fmla="*/ 1611086 h 2551612"/>
                <a:gd name="connsiteX11" fmla="*/ 139783 w 1141268"/>
                <a:gd name="connsiteY11" fmla="*/ 1515292 h 2551612"/>
                <a:gd name="connsiteX12" fmla="*/ 113657 w 1141268"/>
                <a:gd name="connsiteY12" fmla="*/ 1428206 h 2551612"/>
                <a:gd name="connsiteX13" fmla="*/ 445 w 1141268"/>
                <a:gd name="connsiteY13" fmla="*/ 1105989 h 2551612"/>
                <a:gd name="connsiteX14" fmla="*/ 78823 w 1141268"/>
                <a:gd name="connsiteY14" fmla="*/ 1071155 h 2551612"/>
                <a:gd name="connsiteX15" fmla="*/ 192034 w 1141268"/>
                <a:gd name="connsiteY15" fmla="*/ 853440 h 2551612"/>
                <a:gd name="connsiteX16" fmla="*/ 174617 w 1141268"/>
                <a:gd name="connsiteY16" fmla="*/ 627017 h 2551612"/>
                <a:gd name="connsiteX17" fmla="*/ 261703 w 1141268"/>
                <a:gd name="connsiteY17" fmla="*/ 696686 h 2551612"/>
                <a:gd name="connsiteX18" fmla="*/ 305245 w 1141268"/>
                <a:gd name="connsiteY18" fmla="*/ 740229 h 2551612"/>
                <a:gd name="connsiteX19" fmla="*/ 401040 w 1141268"/>
                <a:gd name="connsiteY19" fmla="*/ 705395 h 2551612"/>
                <a:gd name="connsiteX20" fmla="*/ 427165 w 1141268"/>
                <a:gd name="connsiteY20" fmla="*/ 740229 h 2551612"/>
                <a:gd name="connsiteX21" fmla="*/ 488125 w 1141268"/>
                <a:gd name="connsiteY21" fmla="*/ 705395 h 2551612"/>
                <a:gd name="connsiteX22" fmla="*/ 557794 w 1141268"/>
                <a:gd name="connsiteY22" fmla="*/ 696686 h 2551612"/>
                <a:gd name="connsiteX23" fmla="*/ 610045 w 1141268"/>
                <a:gd name="connsiteY23" fmla="*/ 609600 h 2551612"/>
                <a:gd name="connsiteX24" fmla="*/ 766800 w 1141268"/>
                <a:gd name="connsiteY24" fmla="*/ 513806 h 2551612"/>
                <a:gd name="connsiteX25" fmla="*/ 766800 w 1141268"/>
                <a:gd name="connsiteY25" fmla="*/ 426720 h 2551612"/>
                <a:gd name="connsiteX26" fmla="*/ 853885 w 1141268"/>
                <a:gd name="connsiteY26" fmla="*/ 374469 h 2551612"/>
                <a:gd name="connsiteX27" fmla="*/ 888720 w 1141268"/>
                <a:gd name="connsiteY27" fmla="*/ 357052 h 2551612"/>
                <a:gd name="connsiteX28" fmla="*/ 897428 w 1141268"/>
                <a:gd name="connsiteY28" fmla="*/ 278675 h 2551612"/>
                <a:gd name="connsiteX29" fmla="*/ 967097 w 1141268"/>
                <a:gd name="connsiteY29" fmla="*/ 243840 h 2551612"/>
                <a:gd name="connsiteX30" fmla="*/ 1036765 w 1141268"/>
                <a:gd name="connsiteY30" fmla="*/ 191589 h 2551612"/>
                <a:gd name="connsiteX31" fmla="*/ 1089017 w 1141268"/>
                <a:gd name="connsiteY31" fmla="*/ 121920 h 2551612"/>
                <a:gd name="connsiteX32" fmla="*/ 1141268 w 1141268"/>
                <a:gd name="connsiteY32" fmla="*/ 0 h 2551612"/>
                <a:gd name="connsiteX0" fmla="*/ 897428 w 1141268"/>
                <a:gd name="connsiteY0" fmla="*/ 2508069 h 2508069"/>
                <a:gd name="connsiteX1" fmla="*/ 845177 w 1141268"/>
                <a:gd name="connsiteY1" fmla="*/ 2455817 h 2508069"/>
                <a:gd name="connsiteX2" fmla="*/ 845177 w 1141268"/>
                <a:gd name="connsiteY2" fmla="*/ 2386149 h 2508069"/>
                <a:gd name="connsiteX3" fmla="*/ 740674 w 1141268"/>
                <a:gd name="connsiteY3" fmla="*/ 2272937 h 2508069"/>
                <a:gd name="connsiteX4" fmla="*/ 740674 w 1141268"/>
                <a:gd name="connsiteY4" fmla="*/ 2203269 h 2508069"/>
                <a:gd name="connsiteX5" fmla="*/ 592628 w 1141268"/>
                <a:gd name="connsiteY5" fmla="*/ 1985555 h 2508069"/>
                <a:gd name="connsiteX6" fmla="*/ 583920 w 1141268"/>
                <a:gd name="connsiteY6" fmla="*/ 1933303 h 2508069"/>
                <a:gd name="connsiteX7" fmla="*/ 496834 w 1141268"/>
                <a:gd name="connsiteY7" fmla="*/ 1924595 h 2508069"/>
                <a:gd name="connsiteX8" fmla="*/ 322663 w 1141268"/>
                <a:gd name="connsiteY8" fmla="*/ 1837509 h 2508069"/>
                <a:gd name="connsiteX9" fmla="*/ 244285 w 1141268"/>
                <a:gd name="connsiteY9" fmla="*/ 1611086 h 2508069"/>
                <a:gd name="connsiteX10" fmla="*/ 139783 w 1141268"/>
                <a:gd name="connsiteY10" fmla="*/ 1515292 h 2508069"/>
                <a:gd name="connsiteX11" fmla="*/ 113657 w 1141268"/>
                <a:gd name="connsiteY11" fmla="*/ 1428206 h 2508069"/>
                <a:gd name="connsiteX12" fmla="*/ 445 w 1141268"/>
                <a:gd name="connsiteY12" fmla="*/ 1105989 h 2508069"/>
                <a:gd name="connsiteX13" fmla="*/ 78823 w 1141268"/>
                <a:gd name="connsiteY13" fmla="*/ 1071155 h 2508069"/>
                <a:gd name="connsiteX14" fmla="*/ 192034 w 1141268"/>
                <a:gd name="connsiteY14" fmla="*/ 853440 h 2508069"/>
                <a:gd name="connsiteX15" fmla="*/ 174617 w 1141268"/>
                <a:gd name="connsiteY15" fmla="*/ 627017 h 2508069"/>
                <a:gd name="connsiteX16" fmla="*/ 261703 w 1141268"/>
                <a:gd name="connsiteY16" fmla="*/ 696686 h 2508069"/>
                <a:gd name="connsiteX17" fmla="*/ 305245 w 1141268"/>
                <a:gd name="connsiteY17" fmla="*/ 740229 h 2508069"/>
                <a:gd name="connsiteX18" fmla="*/ 401040 w 1141268"/>
                <a:gd name="connsiteY18" fmla="*/ 705395 h 2508069"/>
                <a:gd name="connsiteX19" fmla="*/ 427165 w 1141268"/>
                <a:gd name="connsiteY19" fmla="*/ 740229 h 2508069"/>
                <a:gd name="connsiteX20" fmla="*/ 488125 w 1141268"/>
                <a:gd name="connsiteY20" fmla="*/ 705395 h 2508069"/>
                <a:gd name="connsiteX21" fmla="*/ 557794 w 1141268"/>
                <a:gd name="connsiteY21" fmla="*/ 696686 h 2508069"/>
                <a:gd name="connsiteX22" fmla="*/ 610045 w 1141268"/>
                <a:gd name="connsiteY22" fmla="*/ 609600 h 2508069"/>
                <a:gd name="connsiteX23" fmla="*/ 766800 w 1141268"/>
                <a:gd name="connsiteY23" fmla="*/ 513806 h 2508069"/>
                <a:gd name="connsiteX24" fmla="*/ 766800 w 1141268"/>
                <a:gd name="connsiteY24" fmla="*/ 426720 h 2508069"/>
                <a:gd name="connsiteX25" fmla="*/ 853885 w 1141268"/>
                <a:gd name="connsiteY25" fmla="*/ 374469 h 2508069"/>
                <a:gd name="connsiteX26" fmla="*/ 888720 w 1141268"/>
                <a:gd name="connsiteY26" fmla="*/ 357052 h 2508069"/>
                <a:gd name="connsiteX27" fmla="*/ 897428 w 1141268"/>
                <a:gd name="connsiteY27" fmla="*/ 278675 h 2508069"/>
                <a:gd name="connsiteX28" fmla="*/ 967097 w 1141268"/>
                <a:gd name="connsiteY28" fmla="*/ 243840 h 2508069"/>
                <a:gd name="connsiteX29" fmla="*/ 1036765 w 1141268"/>
                <a:gd name="connsiteY29" fmla="*/ 191589 h 2508069"/>
                <a:gd name="connsiteX30" fmla="*/ 1089017 w 1141268"/>
                <a:gd name="connsiteY30" fmla="*/ 121920 h 2508069"/>
                <a:gd name="connsiteX31" fmla="*/ 1141268 w 1141268"/>
                <a:gd name="connsiteY31" fmla="*/ 0 h 2508069"/>
                <a:gd name="connsiteX0" fmla="*/ 845177 w 1141268"/>
                <a:gd name="connsiteY0" fmla="*/ 2455817 h 2455817"/>
                <a:gd name="connsiteX1" fmla="*/ 845177 w 1141268"/>
                <a:gd name="connsiteY1" fmla="*/ 2386149 h 2455817"/>
                <a:gd name="connsiteX2" fmla="*/ 740674 w 1141268"/>
                <a:gd name="connsiteY2" fmla="*/ 2272937 h 2455817"/>
                <a:gd name="connsiteX3" fmla="*/ 740674 w 1141268"/>
                <a:gd name="connsiteY3" fmla="*/ 2203269 h 2455817"/>
                <a:gd name="connsiteX4" fmla="*/ 592628 w 1141268"/>
                <a:gd name="connsiteY4" fmla="*/ 1985555 h 2455817"/>
                <a:gd name="connsiteX5" fmla="*/ 583920 w 1141268"/>
                <a:gd name="connsiteY5" fmla="*/ 1933303 h 2455817"/>
                <a:gd name="connsiteX6" fmla="*/ 496834 w 1141268"/>
                <a:gd name="connsiteY6" fmla="*/ 1924595 h 2455817"/>
                <a:gd name="connsiteX7" fmla="*/ 322663 w 1141268"/>
                <a:gd name="connsiteY7" fmla="*/ 1837509 h 2455817"/>
                <a:gd name="connsiteX8" fmla="*/ 244285 w 1141268"/>
                <a:gd name="connsiteY8" fmla="*/ 1611086 h 2455817"/>
                <a:gd name="connsiteX9" fmla="*/ 139783 w 1141268"/>
                <a:gd name="connsiteY9" fmla="*/ 1515292 h 2455817"/>
                <a:gd name="connsiteX10" fmla="*/ 113657 w 1141268"/>
                <a:gd name="connsiteY10" fmla="*/ 1428206 h 2455817"/>
                <a:gd name="connsiteX11" fmla="*/ 445 w 1141268"/>
                <a:gd name="connsiteY11" fmla="*/ 1105989 h 2455817"/>
                <a:gd name="connsiteX12" fmla="*/ 78823 w 1141268"/>
                <a:gd name="connsiteY12" fmla="*/ 1071155 h 2455817"/>
                <a:gd name="connsiteX13" fmla="*/ 192034 w 1141268"/>
                <a:gd name="connsiteY13" fmla="*/ 853440 h 2455817"/>
                <a:gd name="connsiteX14" fmla="*/ 174617 w 1141268"/>
                <a:gd name="connsiteY14" fmla="*/ 627017 h 2455817"/>
                <a:gd name="connsiteX15" fmla="*/ 261703 w 1141268"/>
                <a:gd name="connsiteY15" fmla="*/ 696686 h 2455817"/>
                <a:gd name="connsiteX16" fmla="*/ 305245 w 1141268"/>
                <a:gd name="connsiteY16" fmla="*/ 740229 h 2455817"/>
                <a:gd name="connsiteX17" fmla="*/ 401040 w 1141268"/>
                <a:gd name="connsiteY17" fmla="*/ 705395 h 2455817"/>
                <a:gd name="connsiteX18" fmla="*/ 427165 w 1141268"/>
                <a:gd name="connsiteY18" fmla="*/ 740229 h 2455817"/>
                <a:gd name="connsiteX19" fmla="*/ 488125 w 1141268"/>
                <a:gd name="connsiteY19" fmla="*/ 705395 h 2455817"/>
                <a:gd name="connsiteX20" fmla="*/ 557794 w 1141268"/>
                <a:gd name="connsiteY20" fmla="*/ 696686 h 2455817"/>
                <a:gd name="connsiteX21" fmla="*/ 610045 w 1141268"/>
                <a:gd name="connsiteY21" fmla="*/ 609600 h 2455817"/>
                <a:gd name="connsiteX22" fmla="*/ 766800 w 1141268"/>
                <a:gd name="connsiteY22" fmla="*/ 513806 h 2455817"/>
                <a:gd name="connsiteX23" fmla="*/ 766800 w 1141268"/>
                <a:gd name="connsiteY23" fmla="*/ 426720 h 2455817"/>
                <a:gd name="connsiteX24" fmla="*/ 853885 w 1141268"/>
                <a:gd name="connsiteY24" fmla="*/ 374469 h 2455817"/>
                <a:gd name="connsiteX25" fmla="*/ 888720 w 1141268"/>
                <a:gd name="connsiteY25" fmla="*/ 357052 h 2455817"/>
                <a:gd name="connsiteX26" fmla="*/ 897428 w 1141268"/>
                <a:gd name="connsiteY26" fmla="*/ 278675 h 2455817"/>
                <a:gd name="connsiteX27" fmla="*/ 967097 w 1141268"/>
                <a:gd name="connsiteY27" fmla="*/ 243840 h 2455817"/>
                <a:gd name="connsiteX28" fmla="*/ 1036765 w 1141268"/>
                <a:gd name="connsiteY28" fmla="*/ 191589 h 2455817"/>
                <a:gd name="connsiteX29" fmla="*/ 1089017 w 1141268"/>
                <a:gd name="connsiteY29" fmla="*/ 121920 h 2455817"/>
                <a:gd name="connsiteX30" fmla="*/ 1141268 w 1141268"/>
                <a:gd name="connsiteY30" fmla="*/ 0 h 2455817"/>
                <a:gd name="connsiteX0" fmla="*/ 845177 w 1141268"/>
                <a:gd name="connsiteY0" fmla="*/ 2386149 h 2386149"/>
                <a:gd name="connsiteX1" fmla="*/ 740674 w 1141268"/>
                <a:gd name="connsiteY1" fmla="*/ 2272937 h 2386149"/>
                <a:gd name="connsiteX2" fmla="*/ 740674 w 1141268"/>
                <a:gd name="connsiteY2" fmla="*/ 2203269 h 2386149"/>
                <a:gd name="connsiteX3" fmla="*/ 592628 w 1141268"/>
                <a:gd name="connsiteY3" fmla="*/ 1985555 h 2386149"/>
                <a:gd name="connsiteX4" fmla="*/ 583920 w 1141268"/>
                <a:gd name="connsiteY4" fmla="*/ 1933303 h 2386149"/>
                <a:gd name="connsiteX5" fmla="*/ 496834 w 1141268"/>
                <a:gd name="connsiteY5" fmla="*/ 1924595 h 2386149"/>
                <a:gd name="connsiteX6" fmla="*/ 322663 w 1141268"/>
                <a:gd name="connsiteY6" fmla="*/ 1837509 h 2386149"/>
                <a:gd name="connsiteX7" fmla="*/ 244285 w 1141268"/>
                <a:gd name="connsiteY7" fmla="*/ 1611086 h 2386149"/>
                <a:gd name="connsiteX8" fmla="*/ 139783 w 1141268"/>
                <a:gd name="connsiteY8" fmla="*/ 1515292 h 2386149"/>
                <a:gd name="connsiteX9" fmla="*/ 113657 w 1141268"/>
                <a:gd name="connsiteY9" fmla="*/ 1428206 h 2386149"/>
                <a:gd name="connsiteX10" fmla="*/ 445 w 1141268"/>
                <a:gd name="connsiteY10" fmla="*/ 1105989 h 2386149"/>
                <a:gd name="connsiteX11" fmla="*/ 78823 w 1141268"/>
                <a:gd name="connsiteY11" fmla="*/ 1071155 h 2386149"/>
                <a:gd name="connsiteX12" fmla="*/ 192034 w 1141268"/>
                <a:gd name="connsiteY12" fmla="*/ 853440 h 2386149"/>
                <a:gd name="connsiteX13" fmla="*/ 174617 w 1141268"/>
                <a:gd name="connsiteY13" fmla="*/ 627017 h 2386149"/>
                <a:gd name="connsiteX14" fmla="*/ 261703 w 1141268"/>
                <a:gd name="connsiteY14" fmla="*/ 696686 h 2386149"/>
                <a:gd name="connsiteX15" fmla="*/ 305245 w 1141268"/>
                <a:gd name="connsiteY15" fmla="*/ 740229 h 2386149"/>
                <a:gd name="connsiteX16" fmla="*/ 401040 w 1141268"/>
                <a:gd name="connsiteY16" fmla="*/ 705395 h 2386149"/>
                <a:gd name="connsiteX17" fmla="*/ 427165 w 1141268"/>
                <a:gd name="connsiteY17" fmla="*/ 740229 h 2386149"/>
                <a:gd name="connsiteX18" fmla="*/ 488125 w 1141268"/>
                <a:gd name="connsiteY18" fmla="*/ 705395 h 2386149"/>
                <a:gd name="connsiteX19" fmla="*/ 557794 w 1141268"/>
                <a:gd name="connsiteY19" fmla="*/ 696686 h 2386149"/>
                <a:gd name="connsiteX20" fmla="*/ 610045 w 1141268"/>
                <a:gd name="connsiteY20" fmla="*/ 609600 h 2386149"/>
                <a:gd name="connsiteX21" fmla="*/ 766800 w 1141268"/>
                <a:gd name="connsiteY21" fmla="*/ 513806 h 2386149"/>
                <a:gd name="connsiteX22" fmla="*/ 766800 w 1141268"/>
                <a:gd name="connsiteY22" fmla="*/ 426720 h 2386149"/>
                <a:gd name="connsiteX23" fmla="*/ 853885 w 1141268"/>
                <a:gd name="connsiteY23" fmla="*/ 374469 h 2386149"/>
                <a:gd name="connsiteX24" fmla="*/ 888720 w 1141268"/>
                <a:gd name="connsiteY24" fmla="*/ 357052 h 2386149"/>
                <a:gd name="connsiteX25" fmla="*/ 897428 w 1141268"/>
                <a:gd name="connsiteY25" fmla="*/ 278675 h 2386149"/>
                <a:gd name="connsiteX26" fmla="*/ 967097 w 1141268"/>
                <a:gd name="connsiteY26" fmla="*/ 243840 h 2386149"/>
                <a:gd name="connsiteX27" fmla="*/ 1036765 w 1141268"/>
                <a:gd name="connsiteY27" fmla="*/ 191589 h 2386149"/>
                <a:gd name="connsiteX28" fmla="*/ 1089017 w 1141268"/>
                <a:gd name="connsiteY28" fmla="*/ 121920 h 2386149"/>
                <a:gd name="connsiteX29" fmla="*/ 1141268 w 1141268"/>
                <a:gd name="connsiteY29" fmla="*/ 0 h 2386149"/>
                <a:gd name="connsiteX0" fmla="*/ 740674 w 1141268"/>
                <a:gd name="connsiteY0" fmla="*/ 2272937 h 2272937"/>
                <a:gd name="connsiteX1" fmla="*/ 740674 w 1141268"/>
                <a:gd name="connsiteY1" fmla="*/ 2203269 h 2272937"/>
                <a:gd name="connsiteX2" fmla="*/ 592628 w 1141268"/>
                <a:gd name="connsiteY2" fmla="*/ 1985555 h 2272937"/>
                <a:gd name="connsiteX3" fmla="*/ 583920 w 1141268"/>
                <a:gd name="connsiteY3" fmla="*/ 1933303 h 2272937"/>
                <a:gd name="connsiteX4" fmla="*/ 496834 w 1141268"/>
                <a:gd name="connsiteY4" fmla="*/ 1924595 h 2272937"/>
                <a:gd name="connsiteX5" fmla="*/ 322663 w 1141268"/>
                <a:gd name="connsiteY5" fmla="*/ 1837509 h 2272937"/>
                <a:gd name="connsiteX6" fmla="*/ 244285 w 1141268"/>
                <a:gd name="connsiteY6" fmla="*/ 1611086 h 2272937"/>
                <a:gd name="connsiteX7" fmla="*/ 139783 w 1141268"/>
                <a:gd name="connsiteY7" fmla="*/ 1515292 h 2272937"/>
                <a:gd name="connsiteX8" fmla="*/ 113657 w 1141268"/>
                <a:gd name="connsiteY8" fmla="*/ 1428206 h 2272937"/>
                <a:gd name="connsiteX9" fmla="*/ 445 w 1141268"/>
                <a:gd name="connsiteY9" fmla="*/ 1105989 h 2272937"/>
                <a:gd name="connsiteX10" fmla="*/ 78823 w 1141268"/>
                <a:gd name="connsiteY10" fmla="*/ 1071155 h 2272937"/>
                <a:gd name="connsiteX11" fmla="*/ 192034 w 1141268"/>
                <a:gd name="connsiteY11" fmla="*/ 853440 h 2272937"/>
                <a:gd name="connsiteX12" fmla="*/ 174617 w 1141268"/>
                <a:gd name="connsiteY12" fmla="*/ 627017 h 2272937"/>
                <a:gd name="connsiteX13" fmla="*/ 261703 w 1141268"/>
                <a:gd name="connsiteY13" fmla="*/ 696686 h 2272937"/>
                <a:gd name="connsiteX14" fmla="*/ 305245 w 1141268"/>
                <a:gd name="connsiteY14" fmla="*/ 740229 h 2272937"/>
                <a:gd name="connsiteX15" fmla="*/ 401040 w 1141268"/>
                <a:gd name="connsiteY15" fmla="*/ 705395 h 2272937"/>
                <a:gd name="connsiteX16" fmla="*/ 427165 w 1141268"/>
                <a:gd name="connsiteY16" fmla="*/ 740229 h 2272937"/>
                <a:gd name="connsiteX17" fmla="*/ 488125 w 1141268"/>
                <a:gd name="connsiteY17" fmla="*/ 705395 h 2272937"/>
                <a:gd name="connsiteX18" fmla="*/ 557794 w 1141268"/>
                <a:gd name="connsiteY18" fmla="*/ 696686 h 2272937"/>
                <a:gd name="connsiteX19" fmla="*/ 610045 w 1141268"/>
                <a:gd name="connsiteY19" fmla="*/ 609600 h 2272937"/>
                <a:gd name="connsiteX20" fmla="*/ 766800 w 1141268"/>
                <a:gd name="connsiteY20" fmla="*/ 513806 h 2272937"/>
                <a:gd name="connsiteX21" fmla="*/ 766800 w 1141268"/>
                <a:gd name="connsiteY21" fmla="*/ 426720 h 2272937"/>
                <a:gd name="connsiteX22" fmla="*/ 853885 w 1141268"/>
                <a:gd name="connsiteY22" fmla="*/ 374469 h 2272937"/>
                <a:gd name="connsiteX23" fmla="*/ 888720 w 1141268"/>
                <a:gd name="connsiteY23" fmla="*/ 357052 h 2272937"/>
                <a:gd name="connsiteX24" fmla="*/ 897428 w 1141268"/>
                <a:gd name="connsiteY24" fmla="*/ 278675 h 2272937"/>
                <a:gd name="connsiteX25" fmla="*/ 967097 w 1141268"/>
                <a:gd name="connsiteY25" fmla="*/ 243840 h 2272937"/>
                <a:gd name="connsiteX26" fmla="*/ 1036765 w 1141268"/>
                <a:gd name="connsiteY26" fmla="*/ 191589 h 2272937"/>
                <a:gd name="connsiteX27" fmla="*/ 1089017 w 1141268"/>
                <a:gd name="connsiteY27" fmla="*/ 121920 h 2272937"/>
                <a:gd name="connsiteX28" fmla="*/ 1141268 w 1141268"/>
                <a:gd name="connsiteY28" fmla="*/ 0 h 2272937"/>
                <a:gd name="connsiteX0" fmla="*/ 740674 w 1141268"/>
                <a:gd name="connsiteY0" fmla="*/ 2203269 h 2203269"/>
                <a:gd name="connsiteX1" fmla="*/ 592628 w 1141268"/>
                <a:gd name="connsiteY1" fmla="*/ 1985555 h 2203269"/>
                <a:gd name="connsiteX2" fmla="*/ 583920 w 1141268"/>
                <a:gd name="connsiteY2" fmla="*/ 1933303 h 2203269"/>
                <a:gd name="connsiteX3" fmla="*/ 496834 w 1141268"/>
                <a:gd name="connsiteY3" fmla="*/ 1924595 h 2203269"/>
                <a:gd name="connsiteX4" fmla="*/ 322663 w 1141268"/>
                <a:gd name="connsiteY4" fmla="*/ 1837509 h 2203269"/>
                <a:gd name="connsiteX5" fmla="*/ 244285 w 1141268"/>
                <a:gd name="connsiteY5" fmla="*/ 1611086 h 2203269"/>
                <a:gd name="connsiteX6" fmla="*/ 139783 w 1141268"/>
                <a:gd name="connsiteY6" fmla="*/ 1515292 h 2203269"/>
                <a:gd name="connsiteX7" fmla="*/ 113657 w 1141268"/>
                <a:gd name="connsiteY7" fmla="*/ 1428206 h 2203269"/>
                <a:gd name="connsiteX8" fmla="*/ 445 w 1141268"/>
                <a:gd name="connsiteY8" fmla="*/ 1105989 h 2203269"/>
                <a:gd name="connsiteX9" fmla="*/ 78823 w 1141268"/>
                <a:gd name="connsiteY9" fmla="*/ 1071155 h 2203269"/>
                <a:gd name="connsiteX10" fmla="*/ 192034 w 1141268"/>
                <a:gd name="connsiteY10" fmla="*/ 853440 h 2203269"/>
                <a:gd name="connsiteX11" fmla="*/ 174617 w 1141268"/>
                <a:gd name="connsiteY11" fmla="*/ 627017 h 2203269"/>
                <a:gd name="connsiteX12" fmla="*/ 261703 w 1141268"/>
                <a:gd name="connsiteY12" fmla="*/ 696686 h 2203269"/>
                <a:gd name="connsiteX13" fmla="*/ 305245 w 1141268"/>
                <a:gd name="connsiteY13" fmla="*/ 740229 h 2203269"/>
                <a:gd name="connsiteX14" fmla="*/ 401040 w 1141268"/>
                <a:gd name="connsiteY14" fmla="*/ 705395 h 2203269"/>
                <a:gd name="connsiteX15" fmla="*/ 427165 w 1141268"/>
                <a:gd name="connsiteY15" fmla="*/ 740229 h 2203269"/>
                <a:gd name="connsiteX16" fmla="*/ 488125 w 1141268"/>
                <a:gd name="connsiteY16" fmla="*/ 705395 h 2203269"/>
                <a:gd name="connsiteX17" fmla="*/ 557794 w 1141268"/>
                <a:gd name="connsiteY17" fmla="*/ 696686 h 2203269"/>
                <a:gd name="connsiteX18" fmla="*/ 610045 w 1141268"/>
                <a:gd name="connsiteY18" fmla="*/ 609600 h 2203269"/>
                <a:gd name="connsiteX19" fmla="*/ 766800 w 1141268"/>
                <a:gd name="connsiteY19" fmla="*/ 513806 h 2203269"/>
                <a:gd name="connsiteX20" fmla="*/ 766800 w 1141268"/>
                <a:gd name="connsiteY20" fmla="*/ 426720 h 2203269"/>
                <a:gd name="connsiteX21" fmla="*/ 853885 w 1141268"/>
                <a:gd name="connsiteY21" fmla="*/ 374469 h 2203269"/>
                <a:gd name="connsiteX22" fmla="*/ 888720 w 1141268"/>
                <a:gd name="connsiteY22" fmla="*/ 357052 h 2203269"/>
                <a:gd name="connsiteX23" fmla="*/ 897428 w 1141268"/>
                <a:gd name="connsiteY23" fmla="*/ 278675 h 2203269"/>
                <a:gd name="connsiteX24" fmla="*/ 967097 w 1141268"/>
                <a:gd name="connsiteY24" fmla="*/ 243840 h 2203269"/>
                <a:gd name="connsiteX25" fmla="*/ 1036765 w 1141268"/>
                <a:gd name="connsiteY25" fmla="*/ 191589 h 2203269"/>
                <a:gd name="connsiteX26" fmla="*/ 1089017 w 1141268"/>
                <a:gd name="connsiteY26" fmla="*/ 121920 h 2203269"/>
                <a:gd name="connsiteX27" fmla="*/ 1141268 w 1141268"/>
                <a:gd name="connsiteY27" fmla="*/ 0 h 2203269"/>
                <a:gd name="connsiteX0" fmla="*/ 592628 w 1141268"/>
                <a:gd name="connsiteY0" fmla="*/ 1985555 h 1985555"/>
                <a:gd name="connsiteX1" fmla="*/ 583920 w 1141268"/>
                <a:gd name="connsiteY1" fmla="*/ 1933303 h 1985555"/>
                <a:gd name="connsiteX2" fmla="*/ 496834 w 1141268"/>
                <a:gd name="connsiteY2" fmla="*/ 1924595 h 1985555"/>
                <a:gd name="connsiteX3" fmla="*/ 322663 w 1141268"/>
                <a:gd name="connsiteY3" fmla="*/ 1837509 h 1985555"/>
                <a:gd name="connsiteX4" fmla="*/ 244285 w 1141268"/>
                <a:gd name="connsiteY4" fmla="*/ 1611086 h 1985555"/>
                <a:gd name="connsiteX5" fmla="*/ 139783 w 1141268"/>
                <a:gd name="connsiteY5" fmla="*/ 1515292 h 1985555"/>
                <a:gd name="connsiteX6" fmla="*/ 113657 w 1141268"/>
                <a:gd name="connsiteY6" fmla="*/ 1428206 h 1985555"/>
                <a:gd name="connsiteX7" fmla="*/ 445 w 1141268"/>
                <a:gd name="connsiteY7" fmla="*/ 1105989 h 1985555"/>
                <a:gd name="connsiteX8" fmla="*/ 78823 w 1141268"/>
                <a:gd name="connsiteY8" fmla="*/ 1071155 h 1985555"/>
                <a:gd name="connsiteX9" fmla="*/ 192034 w 1141268"/>
                <a:gd name="connsiteY9" fmla="*/ 853440 h 1985555"/>
                <a:gd name="connsiteX10" fmla="*/ 174617 w 1141268"/>
                <a:gd name="connsiteY10" fmla="*/ 627017 h 1985555"/>
                <a:gd name="connsiteX11" fmla="*/ 261703 w 1141268"/>
                <a:gd name="connsiteY11" fmla="*/ 696686 h 1985555"/>
                <a:gd name="connsiteX12" fmla="*/ 305245 w 1141268"/>
                <a:gd name="connsiteY12" fmla="*/ 740229 h 1985555"/>
                <a:gd name="connsiteX13" fmla="*/ 401040 w 1141268"/>
                <a:gd name="connsiteY13" fmla="*/ 705395 h 1985555"/>
                <a:gd name="connsiteX14" fmla="*/ 427165 w 1141268"/>
                <a:gd name="connsiteY14" fmla="*/ 740229 h 1985555"/>
                <a:gd name="connsiteX15" fmla="*/ 488125 w 1141268"/>
                <a:gd name="connsiteY15" fmla="*/ 705395 h 1985555"/>
                <a:gd name="connsiteX16" fmla="*/ 557794 w 1141268"/>
                <a:gd name="connsiteY16" fmla="*/ 696686 h 1985555"/>
                <a:gd name="connsiteX17" fmla="*/ 610045 w 1141268"/>
                <a:gd name="connsiteY17" fmla="*/ 609600 h 1985555"/>
                <a:gd name="connsiteX18" fmla="*/ 766800 w 1141268"/>
                <a:gd name="connsiteY18" fmla="*/ 513806 h 1985555"/>
                <a:gd name="connsiteX19" fmla="*/ 766800 w 1141268"/>
                <a:gd name="connsiteY19" fmla="*/ 426720 h 1985555"/>
                <a:gd name="connsiteX20" fmla="*/ 853885 w 1141268"/>
                <a:gd name="connsiteY20" fmla="*/ 374469 h 1985555"/>
                <a:gd name="connsiteX21" fmla="*/ 888720 w 1141268"/>
                <a:gd name="connsiteY21" fmla="*/ 357052 h 1985555"/>
                <a:gd name="connsiteX22" fmla="*/ 897428 w 1141268"/>
                <a:gd name="connsiteY22" fmla="*/ 278675 h 1985555"/>
                <a:gd name="connsiteX23" fmla="*/ 967097 w 1141268"/>
                <a:gd name="connsiteY23" fmla="*/ 243840 h 1985555"/>
                <a:gd name="connsiteX24" fmla="*/ 1036765 w 1141268"/>
                <a:gd name="connsiteY24" fmla="*/ 191589 h 1985555"/>
                <a:gd name="connsiteX25" fmla="*/ 1089017 w 1141268"/>
                <a:gd name="connsiteY25" fmla="*/ 121920 h 1985555"/>
                <a:gd name="connsiteX26" fmla="*/ 1141268 w 1141268"/>
                <a:gd name="connsiteY26" fmla="*/ 0 h 1985555"/>
                <a:gd name="connsiteX0" fmla="*/ 583920 w 1141268"/>
                <a:gd name="connsiteY0" fmla="*/ 1933303 h 1933303"/>
                <a:gd name="connsiteX1" fmla="*/ 496834 w 1141268"/>
                <a:gd name="connsiteY1" fmla="*/ 1924595 h 1933303"/>
                <a:gd name="connsiteX2" fmla="*/ 322663 w 1141268"/>
                <a:gd name="connsiteY2" fmla="*/ 1837509 h 1933303"/>
                <a:gd name="connsiteX3" fmla="*/ 244285 w 1141268"/>
                <a:gd name="connsiteY3" fmla="*/ 1611086 h 1933303"/>
                <a:gd name="connsiteX4" fmla="*/ 139783 w 1141268"/>
                <a:gd name="connsiteY4" fmla="*/ 1515292 h 1933303"/>
                <a:gd name="connsiteX5" fmla="*/ 113657 w 1141268"/>
                <a:gd name="connsiteY5" fmla="*/ 1428206 h 1933303"/>
                <a:gd name="connsiteX6" fmla="*/ 445 w 1141268"/>
                <a:gd name="connsiteY6" fmla="*/ 1105989 h 1933303"/>
                <a:gd name="connsiteX7" fmla="*/ 78823 w 1141268"/>
                <a:gd name="connsiteY7" fmla="*/ 1071155 h 1933303"/>
                <a:gd name="connsiteX8" fmla="*/ 192034 w 1141268"/>
                <a:gd name="connsiteY8" fmla="*/ 853440 h 1933303"/>
                <a:gd name="connsiteX9" fmla="*/ 174617 w 1141268"/>
                <a:gd name="connsiteY9" fmla="*/ 627017 h 1933303"/>
                <a:gd name="connsiteX10" fmla="*/ 261703 w 1141268"/>
                <a:gd name="connsiteY10" fmla="*/ 696686 h 1933303"/>
                <a:gd name="connsiteX11" fmla="*/ 305245 w 1141268"/>
                <a:gd name="connsiteY11" fmla="*/ 740229 h 1933303"/>
                <a:gd name="connsiteX12" fmla="*/ 401040 w 1141268"/>
                <a:gd name="connsiteY12" fmla="*/ 705395 h 1933303"/>
                <a:gd name="connsiteX13" fmla="*/ 427165 w 1141268"/>
                <a:gd name="connsiteY13" fmla="*/ 740229 h 1933303"/>
                <a:gd name="connsiteX14" fmla="*/ 488125 w 1141268"/>
                <a:gd name="connsiteY14" fmla="*/ 705395 h 1933303"/>
                <a:gd name="connsiteX15" fmla="*/ 557794 w 1141268"/>
                <a:gd name="connsiteY15" fmla="*/ 696686 h 1933303"/>
                <a:gd name="connsiteX16" fmla="*/ 610045 w 1141268"/>
                <a:gd name="connsiteY16" fmla="*/ 609600 h 1933303"/>
                <a:gd name="connsiteX17" fmla="*/ 766800 w 1141268"/>
                <a:gd name="connsiteY17" fmla="*/ 513806 h 1933303"/>
                <a:gd name="connsiteX18" fmla="*/ 766800 w 1141268"/>
                <a:gd name="connsiteY18" fmla="*/ 426720 h 1933303"/>
                <a:gd name="connsiteX19" fmla="*/ 853885 w 1141268"/>
                <a:gd name="connsiteY19" fmla="*/ 374469 h 1933303"/>
                <a:gd name="connsiteX20" fmla="*/ 888720 w 1141268"/>
                <a:gd name="connsiteY20" fmla="*/ 357052 h 1933303"/>
                <a:gd name="connsiteX21" fmla="*/ 897428 w 1141268"/>
                <a:gd name="connsiteY21" fmla="*/ 278675 h 1933303"/>
                <a:gd name="connsiteX22" fmla="*/ 967097 w 1141268"/>
                <a:gd name="connsiteY22" fmla="*/ 243840 h 1933303"/>
                <a:gd name="connsiteX23" fmla="*/ 1036765 w 1141268"/>
                <a:gd name="connsiteY23" fmla="*/ 191589 h 1933303"/>
                <a:gd name="connsiteX24" fmla="*/ 1089017 w 1141268"/>
                <a:gd name="connsiteY24" fmla="*/ 121920 h 1933303"/>
                <a:gd name="connsiteX25" fmla="*/ 1141268 w 1141268"/>
                <a:gd name="connsiteY25" fmla="*/ 0 h 1933303"/>
                <a:gd name="connsiteX0" fmla="*/ 496834 w 1141268"/>
                <a:gd name="connsiteY0" fmla="*/ 1924595 h 1924595"/>
                <a:gd name="connsiteX1" fmla="*/ 322663 w 1141268"/>
                <a:gd name="connsiteY1" fmla="*/ 1837509 h 1924595"/>
                <a:gd name="connsiteX2" fmla="*/ 244285 w 1141268"/>
                <a:gd name="connsiteY2" fmla="*/ 1611086 h 1924595"/>
                <a:gd name="connsiteX3" fmla="*/ 139783 w 1141268"/>
                <a:gd name="connsiteY3" fmla="*/ 1515292 h 1924595"/>
                <a:gd name="connsiteX4" fmla="*/ 113657 w 1141268"/>
                <a:gd name="connsiteY4" fmla="*/ 1428206 h 1924595"/>
                <a:gd name="connsiteX5" fmla="*/ 445 w 1141268"/>
                <a:gd name="connsiteY5" fmla="*/ 1105989 h 1924595"/>
                <a:gd name="connsiteX6" fmla="*/ 78823 w 1141268"/>
                <a:gd name="connsiteY6" fmla="*/ 1071155 h 1924595"/>
                <a:gd name="connsiteX7" fmla="*/ 192034 w 1141268"/>
                <a:gd name="connsiteY7" fmla="*/ 853440 h 1924595"/>
                <a:gd name="connsiteX8" fmla="*/ 174617 w 1141268"/>
                <a:gd name="connsiteY8" fmla="*/ 627017 h 1924595"/>
                <a:gd name="connsiteX9" fmla="*/ 261703 w 1141268"/>
                <a:gd name="connsiteY9" fmla="*/ 696686 h 1924595"/>
                <a:gd name="connsiteX10" fmla="*/ 305245 w 1141268"/>
                <a:gd name="connsiteY10" fmla="*/ 740229 h 1924595"/>
                <a:gd name="connsiteX11" fmla="*/ 401040 w 1141268"/>
                <a:gd name="connsiteY11" fmla="*/ 705395 h 1924595"/>
                <a:gd name="connsiteX12" fmla="*/ 427165 w 1141268"/>
                <a:gd name="connsiteY12" fmla="*/ 740229 h 1924595"/>
                <a:gd name="connsiteX13" fmla="*/ 488125 w 1141268"/>
                <a:gd name="connsiteY13" fmla="*/ 705395 h 1924595"/>
                <a:gd name="connsiteX14" fmla="*/ 557794 w 1141268"/>
                <a:gd name="connsiteY14" fmla="*/ 696686 h 1924595"/>
                <a:gd name="connsiteX15" fmla="*/ 610045 w 1141268"/>
                <a:gd name="connsiteY15" fmla="*/ 609600 h 1924595"/>
                <a:gd name="connsiteX16" fmla="*/ 766800 w 1141268"/>
                <a:gd name="connsiteY16" fmla="*/ 513806 h 1924595"/>
                <a:gd name="connsiteX17" fmla="*/ 766800 w 1141268"/>
                <a:gd name="connsiteY17" fmla="*/ 426720 h 1924595"/>
                <a:gd name="connsiteX18" fmla="*/ 853885 w 1141268"/>
                <a:gd name="connsiteY18" fmla="*/ 374469 h 1924595"/>
                <a:gd name="connsiteX19" fmla="*/ 888720 w 1141268"/>
                <a:gd name="connsiteY19" fmla="*/ 357052 h 1924595"/>
                <a:gd name="connsiteX20" fmla="*/ 897428 w 1141268"/>
                <a:gd name="connsiteY20" fmla="*/ 278675 h 1924595"/>
                <a:gd name="connsiteX21" fmla="*/ 967097 w 1141268"/>
                <a:gd name="connsiteY21" fmla="*/ 243840 h 1924595"/>
                <a:gd name="connsiteX22" fmla="*/ 1036765 w 1141268"/>
                <a:gd name="connsiteY22" fmla="*/ 191589 h 1924595"/>
                <a:gd name="connsiteX23" fmla="*/ 1089017 w 1141268"/>
                <a:gd name="connsiteY23" fmla="*/ 121920 h 1924595"/>
                <a:gd name="connsiteX24" fmla="*/ 1141268 w 1141268"/>
                <a:gd name="connsiteY24" fmla="*/ 0 h 1924595"/>
                <a:gd name="connsiteX0" fmla="*/ 322663 w 1141268"/>
                <a:gd name="connsiteY0" fmla="*/ 1837509 h 1837509"/>
                <a:gd name="connsiteX1" fmla="*/ 244285 w 1141268"/>
                <a:gd name="connsiteY1" fmla="*/ 1611086 h 1837509"/>
                <a:gd name="connsiteX2" fmla="*/ 139783 w 1141268"/>
                <a:gd name="connsiteY2" fmla="*/ 1515292 h 1837509"/>
                <a:gd name="connsiteX3" fmla="*/ 113657 w 1141268"/>
                <a:gd name="connsiteY3" fmla="*/ 1428206 h 1837509"/>
                <a:gd name="connsiteX4" fmla="*/ 445 w 1141268"/>
                <a:gd name="connsiteY4" fmla="*/ 1105989 h 1837509"/>
                <a:gd name="connsiteX5" fmla="*/ 78823 w 1141268"/>
                <a:gd name="connsiteY5" fmla="*/ 1071155 h 1837509"/>
                <a:gd name="connsiteX6" fmla="*/ 192034 w 1141268"/>
                <a:gd name="connsiteY6" fmla="*/ 853440 h 1837509"/>
                <a:gd name="connsiteX7" fmla="*/ 174617 w 1141268"/>
                <a:gd name="connsiteY7" fmla="*/ 627017 h 1837509"/>
                <a:gd name="connsiteX8" fmla="*/ 261703 w 1141268"/>
                <a:gd name="connsiteY8" fmla="*/ 696686 h 1837509"/>
                <a:gd name="connsiteX9" fmla="*/ 305245 w 1141268"/>
                <a:gd name="connsiteY9" fmla="*/ 740229 h 1837509"/>
                <a:gd name="connsiteX10" fmla="*/ 401040 w 1141268"/>
                <a:gd name="connsiteY10" fmla="*/ 705395 h 1837509"/>
                <a:gd name="connsiteX11" fmla="*/ 427165 w 1141268"/>
                <a:gd name="connsiteY11" fmla="*/ 740229 h 1837509"/>
                <a:gd name="connsiteX12" fmla="*/ 488125 w 1141268"/>
                <a:gd name="connsiteY12" fmla="*/ 705395 h 1837509"/>
                <a:gd name="connsiteX13" fmla="*/ 557794 w 1141268"/>
                <a:gd name="connsiteY13" fmla="*/ 696686 h 1837509"/>
                <a:gd name="connsiteX14" fmla="*/ 610045 w 1141268"/>
                <a:gd name="connsiteY14" fmla="*/ 609600 h 1837509"/>
                <a:gd name="connsiteX15" fmla="*/ 766800 w 1141268"/>
                <a:gd name="connsiteY15" fmla="*/ 513806 h 1837509"/>
                <a:gd name="connsiteX16" fmla="*/ 766800 w 1141268"/>
                <a:gd name="connsiteY16" fmla="*/ 426720 h 1837509"/>
                <a:gd name="connsiteX17" fmla="*/ 853885 w 1141268"/>
                <a:gd name="connsiteY17" fmla="*/ 374469 h 1837509"/>
                <a:gd name="connsiteX18" fmla="*/ 888720 w 1141268"/>
                <a:gd name="connsiteY18" fmla="*/ 357052 h 1837509"/>
                <a:gd name="connsiteX19" fmla="*/ 897428 w 1141268"/>
                <a:gd name="connsiteY19" fmla="*/ 278675 h 1837509"/>
                <a:gd name="connsiteX20" fmla="*/ 967097 w 1141268"/>
                <a:gd name="connsiteY20" fmla="*/ 243840 h 1837509"/>
                <a:gd name="connsiteX21" fmla="*/ 1036765 w 1141268"/>
                <a:gd name="connsiteY21" fmla="*/ 191589 h 1837509"/>
                <a:gd name="connsiteX22" fmla="*/ 1089017 w 1141268"/>
                <a:gd name="connsiteY22" fmla="*/ 121920 h 1837509"/>
                <a:gd name="connsiteX23" fmla="*/ 1141268 w 1141268"/>
                <a:gd name="connsiteY23" fmla="*/ 0 h 1837509"/>
                <a:gd name="connsiteX0" fmla="*/ 244285 w 1141268"/>
                <a:gd name="connsiteY0" fmla="*/ 1611086 h 1611086"/>
                <a:gd name="connsiteX1" fmla="*/ 139783 w 1141268"/>
                <a:gd name="connsiteY1" fmla="*/ 1515292 h 1611086"/>
                <a:gd name="connsiteX2" fmla="*/ 113657 w 1141268"/>
                <a:gd name="connsiteY2" fmla="*/ 1428206 h 1611086"/>
                <a:gd name="connsiteX3" fmla="*/ 445 w 1141268"/>
                <a:gd name="connsiteY3" fmla="*/ 1105989 h 1611086"/>
                <a:gd name="connsiteX4" fmla="*/ 78823 w 1141268"/>
                <a:gd name="connsiteY4" fmla="*/ 1071155 h 1611086"/>
                <a:gd name="connsiteX5" fmla="*/ 192034 w 1141268"/>
                <a:gd name="connsiteY5" fmla="*/ 853440 h 1611086"/>
                <a:gd name="connsiteX6" fmla="*/ 174617 w 1141268"/>
                <a:gd name="connsiteY6" fmla="*/ 627017 h 1611086"/>
                <a:gd name="connsiteX7" fmla="*/ 261703 w 1141268"/>
                <a:gd name="connsiteY7" fmla="*/ 696686 h 1611086"/>
                <a:gd name="connsiteX8" fmla="*/ 305245 w 1141268"/>
                <a:gd name="connsiteY8" fmla="*/ 740229 h 1611086"/>
                <a:gd name="connsiteX9" fmla="*/ 401040 w 1141268"/>
                <a:gd name="connsiteY9" fmla="*/ 705395 h 1611086"/>
                <a:gd name="connsiteX10" fmla="*/ 427165 w 1141268"/>
                <a:gd name="connsiteY10" fmla="*/ 740229 h 1611086"/>
                <a:gd name="connsiteX11" fmla="*/ 488125 w 1141268"/>
                <a:gd name="connsiteY11" fmla="*/ 705395 h 1611086"/>
                <a:gd name="connsiteX12" fmla="*/ 557794 w 1141268"/>
                <a:gd name="connsiteY12" fmla="*/ 696686 h 1611086"/>
                <a:gd name="connsiteX13" fmla="*/ 610045 w 1141268"/>
                <a:gd name="connsiteY13" fmla="*/ 609600 h 1611086"/>
                <a:gd name="connsiteX14" fmla="*/ 766800 w 1141268"/>
                <a:gd name="connsiteY14" fmla="*/ 513806 h 1611086"/>
                <a:gd name="connsiteX15" fmla="*/ 766800 w 1141268"/>
                <a:gd name="connsiteY15" fmla="*/ 426720 h 1611086"/>
                <a:gd name="connsiteX16" fmla="*/ 853885 w 1141268"/>
                <a:gd name="connsiteY16" fmla="*/ 374469 h 1611086"/>
                <a:gd name="connsiteX17" fmla="*/ 888720 w 1141268"/>
                <a:gd name="connsiteY17" fmla="*/ 357052 h 1611086"/>
                <a:gd name="connsiteX18" fmla="*/ 897428 w 1141268"/>
                <a:gd name="connsiteY18" fmla="*/ 278675 h 1611086"/>
                <a:gd name="connsiteX19" fmla="*/ 967097 w 1141268"/>
                <a:gd name="connsiteY19" fmla="*/ 243840 h 1611086"/>
                <a:gd name="connsiteX20" fmla="*/ 1036765 w 1141268"/>
                <a:gd name="connsiteY20" fmla="*/ 191589 h 1611086"/>
                <a:gd name="connsiteX21" fmla="*/ 1089017 w 1141268"/>
                <a:gd name="connsiteY21" fmla="*/ 121920 h 1611086"/>
                <a:gd name="connsiteX22" fmla="*/ 1141268 w 1141268"/>
                <a:gd name="connsiteY22" fmla="*/ 0 h 1611086"/>
                <a:gd name="connsiteX0" fmla="*/ 139783 w 1141268"/>
                <a:gd name="connsiteY0" fmla="*/ 1515292 h 1515292"/>
                <a:gd name="connsiteX1" fmla="*/ 113657 w 1141268"/>
                <a:gd name="connsiteY1" fmla="*/ 1428206 h 1515292"/>
                <a:gd name="connsiteX2" fmla="*/ 445 w 1141268"/>
                <a:gd name="connsiteY2" fmla="*/ 1105989 h 1515292"/>
                <a:gd name="connsiteX3" fmla="*/ 78823 w 1141268"/>
                <a:gd name="connsiteY3" fmla="*/ 1071155 h 1515292"/>
                <a:gd name="connsiteX4" fmla="*/ 192034 w 1141268"/>
                <a:gd name="connsiteY4" fmla="*/ 853440 h 1515292"/>
                <a:gd name="connsiteX5" fmla="*/ 174617 w 1141268"/>
                <a:gd name="connsiteY5" fmla="*/ 627017 h 1515292"/>
                <a:gd name="connsiteX6" fmla="*/ 261703 w 1141268"/>
                <a:gd name="connsiteY6" fmla="*/ 696686 h 1515292"/>
                <a:gd name="connsiteX7" fmla="*/ 305245 w 1141268"/>
                <a:gd name="connsiteY7" fmla="*/ 740229 h 1515292"/>
                <a:gd name="connsiteX8" fmla="*/ 401040 w 1141268"/>
                <a:gd name="connsiteY8" fmla="*/ 705395 h 1515292"/>
                <a:gd name="connsiteX9" fmla="*/ 427165 w 1141268"/>
                <a:gd name="connsiteY9" fmla="*/ 740229 h 1515292"/>
                <a:gd name="connsiteX10" fmla="*/ 488125 w 1141268"/>
                <a:gd name="connsiteY10" fmla="*/ 705395 h 1515292"/>
                <a:gd name="connsiteX11" fmla="*/ 557794 w 1141268"/>
                <a:gd name="connsiteY11" fmla="*/ 696686 h 1515292"/>
                <a:gd name="connsiteX12" fmla="*/ 610045 w 1141268"/>
                <a:gd name="connsiteY12" fmla="*/ 609600 h 1515292"/>
                <a:gd name="connsiteX13" fmla="*/ 766800 w 1141268"/>
                <a:gd name="connsiteY13" fmla="*/ 513806 h 1515292"/>
                <a:gd name="connsiteX14" fmla="*/ 766800 w 1141268"/>
                <a:gd name="connsiteY14" fmla="*/ 426720 h 1515292"/>
                <a:gd name="connsiteX15" fmla="*/ 853885 w 1141268"/>
                <a:gd name="connsiteY15" fmla="*/ 374469 h 1515292"/>
                <a:gd name="connsiteX16" fmla="*/ 888720 w 1141268"/>
                <a:gd name="connsiteY16" fmla="*/ 357052 h 1515292"/>
                <a:gd name="connsiteX17" fmla="*/ 897428 w 1141268"/>
                <a:gd name="connsiteY17" fmla="*/ 278675 h 1515292"/>
                <a:gd name="connsiteX18" fmla="*/ 967097 w 1141268"/>
                <a:gd name="connsiteY18" fmla="*/ 243840 h 1515292"/>
                <a:gd name="connsiteX19" fmla="*/ 1036765 w 1141268"/>
                <a:gd name="connsiteY19" fmla="*/ 191589 h 1515292"/>
                <a:gd name="connsiteX20" fmla="*/ 1089017 w 1141268"/>
                <a:gd name="connsiteY20" fmla="*/ 121920 h 1515292"/>
                <a:gd name="connsiteX21" fmla="*/ 1141268 w 1141268"/>
                <a:gd name="connsiteY21" fmla="*/ 0 h 1515292"/>
                <a:gd name="connsiteX0" fmla="*/ 113657 w 1141268"/>
                <a:gd name="connsiteY0" fmla="*/ 1428206 h 1428206"/>
                <a:gd name="connsiteX1" fmla="*/ 445 w 1141268"/>
                <a:gd name="connsiteY1" fmla="*/ 1105989 h 1428206"/>
                <a:gd name="connsiteX2" fmla="*/ 78823 w 1141268"/>
                <a:gd name="connsiteY2" fmla="*/ 1071155 h 1428206"/>
                <a:gd name="connsiteX3" fmla="*/ 192034 w 1141268"/>
                <a:gd name="connsiteY3" fmla="*/ 853440 h 1428206"/>
                <a:gd name="connsiteX4" fmla="*/ 174617 w 1141268"/>
                <a:gd name="connsiteY4" fmla="*/ 627017 h 1428206"/>
                <a:gd name="connsiteX5" fmla="*/ 261703 w 1141268"/>
                <a:gd name="connsiteY5" fmla="*/ 696686 h 1428206"/>
                <a:gd name="connsiteX6" fmla="*/ 305245 w 1141268"/>
                <a:gd name="connsiteY6" fmla="*/ 740229 h 1428206"/>
                <a:gd name="connsiteX7" fmla="*/ 401040 w 1141268"/>
                <a:gd name="connsiteY7" fmla="*/ 705395 h 1428206"/>
                <a:gd name="connsiteX8" fmla="*/ 427165 w 1141268"/>
                <a:gd name="connsiteY8" fmla="*/ 740229 h 1428206"/>
                <a:gd name="connsiteX9" fmla="*/ 488125 w 1141268"/>
                <a:gd name="connsiteY9" fmla="*/ 705395 h 1428206"/>
                <a:gd name="connsiteX10" fmla="*/ 557794 w 1141268"/>
                <a:gd name="connsiteY10" fmla="*/ 696686 h 1428206"/>
                <a:gd name="connsiteX11" fmla="*/ 610045 w 1141268"/>
                <a:gd name="connsiteY11" fmla="*/ 609600 h 1428206"/>
                <a:gd name="connsiteX12" fmla="*/ 766800 w 1141268"/>
                <a:gd name="connsiteY12" fmla="*/ 513806 h 1428206"/>
                <a:gd name="connsiteX13" fmla="*/ 766800 w 1141268"/>
                <a:gd name="connsiteY13" fmla="*/ 426720 h 1428206"/>
                <a:gd name="connsiteX14" fmla="*/ 853885 w 1141268"/>
                <a:gd name="connsiteY14" fmla="*/ 374469 h 1428206"/>
                <a:gd name="connsiteX15" fmla="*/ 888720 w 1141268"/>
                <a:gd name="connsiteY15" fmla="*/ 357052 h 1428206"/>
                <a:gd name="connsiteX16" fmla="*/ 897428 w 1141268"/>
                <a:gd name="connsiteY16" fmla="*/ 278675 h 1428206"/>
                <a:gd name="connsiteX17" fmla="*/ 967097 w 1141268"/>
                <a:gd name="connsiteY17" fmla="*/ 243840 h 1428206"/>
                <a:gd name="connsiteX18" fmla="*/ 1036765 w 1141268"/>
                <a:gd name="connsiteY18" fmla="*/ 191589 h 1428206"/>
                <a:gd name="connsiteX19" fmla="*/ 1089017 w 1141268"/>
                <a:gd name="connsiteY19" fmla="*/ 121920 h 1428206"/>
                <a:gd name="connsiteX20" fmla="*/ 1141268 w 1141268"/>
                <a:gd name="connsiteY20" fmla="*/ 0 h 1428206"/>
                <a:gd name="connsiteX0" fmla="*/ 445 w 1141268"/>
                <a:gd name="connsiteY0" fmla="*/ 1105989 h 1105989"/>
                <a:gd name="connsiteX1" fmla="*/ 78823 w 1141268"/>
                <a:gd name="connsiteY1" fmla="*/ 1071155 h 1105989"/>
                <a:gd name="connsiteX2" fmla="*/ 192034 w 1141268"/>
                <a:gd name="connsiteY2" fmla="*/ 853440 h 1105989"/>
                <a:gd name="connsiteX3" fmla="*/ 174617 w 1141268"/>
                <a:gd name="connsiteY3" fmla="*/ 627017 h 1105989"/>
                <a:gd name="connsiteX4" fmla="*/ 261703 w 1141268"/>
                <a:gd name="connsiteY4" fmla="*/ 696686 h 1105989"/>
                <a:gd name="connsiteX5" fmla="*/ 305245 w 1141268"/>
                <a:gd name="connsiteY5" fmla="*/ 740229 h 1105989"/>
                <a:gd name="connsiteX6" fmla="*/ 401040 w 1141268"/>
                <a:gd name="connsiteY6" fmla="*/ 705395 h 1105989"/>
                <a:gd name="connsiteX7" fmla="*/ 427165 w 1141268"/>
                <a:gd name="connsiteY7" fmla="*/ 740229 h 1105989"/>
                <a:gd name="connsiteX8" fmla="*/ 488125 w 1141268"/>
                <a:gd name="connsiteY8" fmla="*/ 705395 h 1105989"/>
                <a:gd name="connsiteX9" fmla="*/ 557794 w 1141268"/>
                <a:gd name="connsiteY9" fmla="*/ 696686 h 1105989"/>
                <a:gd name="connsiteX10" fmla="*/ 610045 w 1141268"/>
                <a:gd name="connsiteY10" fmla="*/ 609600 h 1105989"/>
                <a:gd name="connsiteX11" fmla="*/ 766800 w 1141268"/>
                <a:gd name="connsiteY11" fmla="*/ 513806 h 1105989"/>
                <a:gd name="connsiteX12" fmla="*/ 766800 w 1141268"/>
                <a:gd name="connsiteY12" fmla="*/ 426720 h 1105989"/>
                <a:gd name="connsiteX13" fmla="*/ 853885 w 1141268"/>
                <a:gd name="connsiteY13" fmla="*/ 374469 h 1105989"/>
                <a:gd name="connsiteX14" fmla="*/ 888720 w 1141268"/>
                <a:gd name="connsiteY14" fmla="*/ 357052 h 1105989"/>
                <a:gd name="connsiteX15" fmla="*/ 897428 w 1141268"/>
                <a:gd name="connsiteY15" fmla="*/ 278675 h 1105989"/>
                <a:gd name="connsiteX16" fmla="*/ 967097 w 1141268"/>
                <a:gd name="connsiteY16" fmla="*/ 243840 h 1105989"/>
                <a:gd name="connsiteX17" fmla="*/ 1036765 w 1141268"/>
                <a:gd name="connsiteY17" fmla="*/ 191589 h 1105989"/>
                <a:gd name="connsiteX18" fmla="*/ 1089017 w 1141268"/>
                <a:gd name="connsiteY18" fmla="*/ 121920 h 1105989"/>
                <a:gd name="connsiteX19" fmla="*/ 1141268 w 1141268"/>
                <a:gd name="connsiteY19" fmla="*/ 0 h 110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1268" h="1105989">
                  <a:moveTo>
                    <a:pt x="445" y="1105989"/>
                  </a:moveTo>
                  <a:cubicBezTo>
                    <a:pt x="-5361" y="1046481"/>
                    <a:pt x="46892" y="1113246"/>
                    <a:pt x="78823" y="1071155"/>
                  </a:cubicBezTo>
                  <a:cubicBezTo>
                    <a:pt x="110754" y="1029064"/>
                    <a:pt x="176068" y="927463"/>
                    <a:pt x="192034" y="853440"/>
                  </a:cubicBezTo>
                  <a:cubicBezTo>
                    <a:pt x="208000" y="779417"/>
                    <a:pt x="163005" y="653143"/>
                    <a:pt x="174617" y="627017"/>
                  </a:cubicBezTo>
                  <a:cubicBezTo>
                    <a:pt x="186228" y="600891"/>
                    <a:pt x="239932" y="677817"/>
                    <a:pt x="261703" y="696686"/>
                  </a:cubicBezTo>
                  <a:cubicBezTo>
                    <a:pt x="283474" y="715555"/>
                    <a:pt x="282022" y="738778"/>
                    <a:pt x="305245" y="740229"/>
                  </a:cubicBezTo>
                  <a:cubicBezTo>
                    <a:pt x="328468" y="741680"/>
                    <a:pt x="380720" y="705395"/>
                    <a:pt x="401040" y="705395"/>
                  </a:cubicBezTo>
                  <a:cubicBezTo>
                    <a:pt x="421360" y="705395"/>
                    <a:pt x="412651" y="740229"/>
                    <a:pt x="427165" y="740229"/>
                  </a:cubicBezTo>
                  <a:cubicBezTo>
                    <a:pt x="441679" y="740229"/>
                    <a:pt x="466354" y="712652"/>
                    <a:pt x="488125" y="705395"/>
                  </a:cubicBezTo>
                  <a:cubicBezTo>
                    <a:pt x="509896" y="698138"/>
                    <a:pt x="537474" y="712652"/>
                    <a:pt x="557794" y="696686"/>
                  </a:cubicBezTo>
                  <a:cubicBezTo>
                    <a:pt x="578114" y="680720"/>
                    <a:pt x="575211" y="640080"/>
                    <a:pt x="610045" y="609600"/>
                  </a:cubicBezTo>
                  <a:cubicBezTo>
                    <a:pt x="644879" y="579120"/>
                    <a:pt x="740674" y="544286"/>
                    <a:pt x="766800" y="513806"/>
                  </a:cubicBezTo>
                  <a:cubicBezTo>
                    <a:pt x="792926" y="483326"/>
                    <a:pt x="752286" y="449943"/>
                    <a:pt x="766800" y="426720"/>
                  </a:cubicBezTo>
                  <a:cubicBezTo>
                    <a:pt x="781314" y="403497"/>
                    <a:pt x="833565" y="386080"/>
                    <a:pt x="853885" y="374469"/>
                  </a:cubicBezTo>
                  <a:cubicBezTo>
                    <a:pt x="874205" y="362858"/>
                    <a:pt x="881463" y="373018"/>
                    <a:pt x="888720" y="357052"/>
                  </a:cubicBezTo>
                  <a:cubicBezTo>
                    <a:pt x="895977" y="341086"/>
                    <a:pt x="884365" y="297544"/>
                    <a:pt x="897428" y="278675"/>
                  </a:cubicBezTo>
                  <a:cubicBezTo>
                    <a:pt x="910491" y="259806"/>
                    <a:pt x="943874" y="258354"/>
                    <a:pt x="967097" y="243840"/>
                  </a:cubicBezTo>
                  <a:cubicBezTo>
                    <a:pt x="990320" y="229326"/>
                    <a:pt x="1016445" y="211909"/>
                    <a:pt x="1036765" y="191589"/>
                  </a:cubicBezTo>
                  <a:cubicBezTo>
                    <a:pt x="1057085" y="171269"/>
                    <a:pt x="1071600" y="153851"/>
                    <a:pt x="1089017" y="121920"/>
                  </a:cubicBezTo>
                  <a:cubicBezTo>
                    <a:pt x="1106434" y="89988"/>
                    <a:pt x="1123851" y="44994"/>
                    <a:pt x="1141268" y="0"/>
                  </a:cubicBezTo>
                </a:path>
              </a:pathLst>
            </a:custGeom>
            <a:noFill/>
            <a:ln w="57150">
              <a:solidFill>
                <a:srgbClr val="007033">
                  <a:alpha val="5882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18" name="Obraz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534" y="766327"/>
            <a:ext cx="3594649" cy="24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12000" y="0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Progress of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works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 the Rail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Baltica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052391" y="6041039"/>
            <a:ext cx="2133600" cy="365125"/>
          </a:xfrm>
        </p:spPr>
        <p:txBody>
          <a:bodyPr/>
          <a:lstStyle/>
          <a:p>
            <a:fld id="{98DFF09A-599E-4916-ABF1-64C1E362DABF}" type="slidenum">
              <a:rPr lang="pl-PL" smtClean="0"/>
              <a:pPr/>
              <a:t>5</a:t>
            </a:fld>
            <a:endParaRPr lang="pl-PL" dirty="0"/>
          </a:p>
        </p:txBody>
      </p:sp>
      <p:grpSp>
        <p:nvGrpSpPr>
          <p:cNvPr id="2" name="Grupa 16"/>
          <p:cNvGrpSpPr/>
          <p:nvPr/>
        </p:nvGrpSpPr>
        <p:grpSpPr>
          <a:xfrm>
            <a:off x="276389" y="770392"/>
            <a:ext cx="5264506" cy="5742374"/>
            <a:chOff x="1489368" y="817046"/>
            <a:chExt cx="5264506" cy="5742374"/>
          </a:xfrm>
        </p:grpSpPr>
        <p:pic>
          <p:nvPicPr>
            <p:cNvPr id="7" name="Picture 2" descr="mapa_polski_ogolna_2015_EN_HC_WW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368" y="817046"/>
              <a:ext cx="5264506" cy="574237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Dowolny kształt 7"/>
            <p:cNvSpPr/>
            <p:nvPr/>
          </p:nvSpPr>
          <p:spPr>
            <a:xfrm>
              <a:off x="2409121" y="5014335"/>
              <a:ext cx="1084333" cy="923108"/>
            </a:xfrm>
            <a:custGeom>
              <a:avLst/>
              <a:gdLst>
                <a:gd name="connsiteX0" fmla="*/ 100264 w 1084333"/>
                <a:gd name="connsiteY0" fmla="*/ 923108 h 923108"/>
                <a:gd name="connsiteX1" fmla="*/ 21887 w 1084333"/>
                <a:gd name="connsiteY1" fmla="*/ 818605 h 923108"/>
                <a:gd name="connsiteX2" fmla="*/ 39304 w 1084333"/>
                <a:gd name="connsiteY2" fmla="*/ 783771 h 923108"/>
                <a:gd name="connsiteX3" fmla="*/ 439899 w 1084333"/>
                <a:gd name="connsiteY3" fmla="*/ 505097 h 923108"/>
                <a:gd name="connsiteX4" fmla="*/ 953704 w 1084333"/>
                <a:gd name="connsiteY4" fmla="*/ 130628 h 923108"/>
                <a:gd name="connsiteX5" fmla="*/ 1084333 w 1084333"/>
                <a:gd name="connsiteY5" fmla="*/ 0 h 9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4333" h="923108">
                  <a:moveTo>
                    <a:pt x="100264" y="923108"/>
                  </a:moveTo>
                  <a:cubicBezTo>
                    <a:pt x="66155" y="882468"/>
                    <a:pt x="32047" y="841828"/>
                    <a:pt x="21887" y="818605"/>
                  </a:cubicBezTo>
                  <a:cubicBezTo>
                    <a:pt x="11727" y="795382"/>
                    <a:pt x="-30365" y="836022"/>
                    <a:pt x="39304" y="783771"/>
                  </a:cubicBezTo>
                  <a:cubicBezTo>
                    <a:pt x="108973" y="731520"/>
                    <a:pt x="287499" y="613954"/>
                    <a:pt x="439899" y="505097"/>
                  </a:cubicBezTo>
                  <a:cubicBezTo>
                    <a:pt x="592299" y="396240"/>
                    <a:pt x="846298" y="214811"/>
                    <a:pt x="953704" y="130628"/>
                  </a:cubicBezTo>
                  <a:cubicBezTo>
                    <a:pt x="1061110" y="46445"/>
                    <a:pt x="1072721" y="23222"/>
                    <a:pt x="1084333" y="0"/>
                  </a:cubicBezTo>
                </a:path>
              </a:pathLst>
            </a:custGeom>
            <a:ln w="57150">
              <a:solidFill>
                <a:srgbClr val="FF0000">
                  <a:alpha val="63000"/>
                </a:srgb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Dowolny kształt 10"/>
            <p:cNvSpPr/>
            <p:nvPr/>
          </p:nvSpPr>
          <p:spPr>
            <a:xfrm>
              <a:off x="3493454" y="4648575"/>
              <a:ext cx="522514" cy="383177"/>
            </a:xfrm>
            <a:custGeom>
              <a:avLst/>
              <a:gdLst>
                <a:gd name="connsiteX0" fmla="*/ 0 w 522514"/>
                <a:gd name="connsiteY0" fmla="*/ 383177 h 383177"/>
                <a:gd name="connsiteX1" fmla="*/ 174171 w 522514"/>
                <a:gd name="connsiteY1" fmla="*/ 217714 h 383177"/>
                <a:gd name="connsiteX2" fmla="*/ 522514 w 522514"/>
                <a:gd name="connsiteY2" fmla="*/ 0 h 38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383177">
                  <a:moveTo>
                    <a:pt x="0" y="383177"/>
                  </a:moveTo>
                  <a:cubicBezTo>
                    <a:pt x="43542" y="332377"/>
                    <a:pt x="87085" y="281577"/>
                    <a:pt x="174171" y="217714"/>
                  </a:cubicBezTo>
                  <a:cubicBezTo>
                    <a:pt x="261257" y="153851"/>
                    <a:pt x="391885" y="76925"/>
                    <a:pt x="522514" y="0"/>
                  </a:cubicBezTo>
                </a:path>
              </a:pathLst>
            </a:custGeom>
            <a:ln w="57150">
              <a:solidFill>
                <a:srgbClr val="FFC000">
                  <a:alpha val="63000"/>
                </a:srgb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Dowolny kształt 11"/>
            <p:cNvSpPr/>
            <p:nvPr/>
          </p:nvSpPr>
          <p:spPr>
            <a:xfrm>
              <a:off x="3951276" y="3796379"/>
              <a:ext cx="1149531" cy="870857"/>
            </a:xfrm>
            <a:custGeom>
              <a:avLst/>
              <a:gdLst>
                <a:gd name="connsiteX0" fmla="*/ 0 w 1149531"/>
                <a:gd name="connsiteY0" fmla="*/ 870857 h 870857"/>
                <a:gd name="connsiteX1" fmla="*/ 383177 w 1149531"/>
                <a:gd name="connsiteY1" fmla="*/ 644434 h 870857"/>
                <a:gd name="connsiteX2" fmla="*/ 818605 w 1149531"/>
                <a:gd name="connsiteY2" fmla="*/ 357051 h 870857"/>
                <a:gd name="connsiteX3" fmla="*/ 1149531 w 1149531"/>
                <a:gd name="connsiteY3" fmla="*/ 0 h 87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531" h="870857">
                  <a:moveTo>
                    <a:pt x="0" y="870857"/>
                  </a:moveTo>
                  <a:cubicBezTo>
                    <a:pt x="123371" y="800462"/>
                    <a:pt x="246743" y="730068"/>
                    <a:pt x="383177" y="644434"/>
                  </a:cubicBezTo>
                  <a:cubicBezTo>
                    <a:pt x="519611" y="558800"/>
                    <a:pt x="690879" y="464457"/>
                    <a:pt x="818605" y="357051"/>
                  </a:cubicBezTo>
                  <a:cubicBezTo>
                    <a:pt x="946331" y="249645"/>
                    <a:pt x="1047931" y="124822"/>
                    <a:pt x="1149531" y="0"/>
                  </a:cubicBezTo>
                </a:path>
              </a:pathLst>
            </a:custGeom>
            <a:noFill/>
            <a:ln w="57150">
              <a:solidFill>
                <a:srgbClr val="00B0F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Dowolny kształt 12"/>
            <p:cNvSpPr/>
            <p:nvPr/>
          </p:nvSpPr>
          <p:spPr>
            <a:xfrm>
              <a:off x="3989397" y="1121603"/>
              <a:ext cx="1141268" cy="2712060"/>
            </a:xfrm>
            <a:custGeom>
              <a:avLst/>
              <a:gdLst>
                <a:gd name="connsiteX0" fmla="*/ 1141268 w 1141268"/>
                <a:gd name="connsiteY0" fmla="*/ 2673532 h 2712060"/>
                <a:gd name="connsiteX1" fmla="*/ 1080308 w 1141268"/>
                <a:gd name="connsiteY1" fmla="*/ 2708366 h 2712060"/>
                <a:gd name="connsiteX2" fmla="*/ 1054183 w 1141268"/>
                <a:gd name="connsiteY2" fmla="*/ 2595155 h 2712060"/>
                <a:gd name="connsiteX3" fmla="*/ 975805 w 1141268"/>
                <a:gd name="connsiteY3" fmla="*/ 2551612 h 2712060"/>
                <a:gd name="connsiteX4" fmla="*/ 897428 w 1141268"/>
                <a:gd name="connsiteY4" fmla="*/ 2508069 h 2712060"/>
                <a:gd name="connsiteX5" fmla="*/ 845177 w 1141268"/>
                <a:gd name="connsiteY5" fmla="*/ 2455817 h 2712060"/>
                <a:gd name="connsiteX6" fmla="*/ 845177 w 1141268"/>
                <a:gd name="connsiteY6" fmla="*/ 2386149 h 2712060"/>
                <a:gd name="connsiteX7" fmla="*/ 740674 w 1141268"/>
                <a:gd name="connsiteY7" fmla="*/ 2272937 h 2712060"/>
                <a:gd name="connsiteX8" fmla="*/ 740674 w 1141268"/>
                <a:gd name="connsiteY8" fmla="*/ 2203269 h 2712060"/>
                <a:gd name="connsiteX9" fmla="*/ 592628 w 1141268"/>
                <a:gd name="connsiteY9" fmla="*/ 1985555 h 2712060"/>
                <a:gd name="connsiteX10" fmla="*/ 583920 w 1141268"/>
                <a:gd name="connsiteY10" fmla="*/ 1933303 h 2712060"/>
                <a:gd name="connsiteX11" fmla="*/ 496834 w 1141268"/>
                <a:gd name="connsiteY11" fmla="*/ 1924595 h 2712060"/>
                <a:gd name="connsiteX12" fmla="*/ 322663 w 1141268"/>
                <a:gd name="connsiteY12" fmla="*/ 1837509 h 2712060"/>
                <a:gd name="connsiteX13" fmla="*/ 244285 w 1141268"/>
                <a:gd name="connsiteY13" fmla="*/ 1611086 h 2712060"/>
                <a:gd name="connsiteX14" fmla="*/ 139783 w 1141268"/>
                <a:gd name="connsiteY14" fmla="*/ 1515292 h 2712060"/>
                <a:gd name="connsiteX15" fmla="*/ 113657 w 1141268"/>
                <a:gd name="connsiteY15" fmla="*/ 1428206 h 2712060"/>
                <a:gd name="connsiteX16" fmla="*/ 445 w 1141268"/>
                <a:gd name="connsiteY16" fmla="*/ 1105989 h 2712060"/>
                <a:gd name="connsiteX17" fmla="*/ 78823 w 1141268"/>
                <a:gd name="connsiteY17" fmla="*/ 1071155 h 2712060"/>
                <a:gd name="connsiteX18" fmla="*/ 192034 w 1141268"/>
                <a:gd name="connsiteY18" fmla="*/ 853440 h 2712060"/>
                <a:gd name="connsiteX19" fmla="*/ 174617 w 1141268"/>
                <a:gd name="connsiteY19" fmla="*/ 627017 h 2712060"/>
                <a:gd name="connsiteX20" fmla="*/ 261703 w 1141268"/>
                <a:gd name="connsiteY20" fmla="*/ 696686 h 2712060"/>
                <a:gd name="connsiteX21" fmla="*/ 305245 w 1141268"/>
                <a:gd name="connsiteY21" fmla="*/ 740229 h 2712060"/>
                <a:gd name="connsiteX22" fmla="*/ 401040 w 1141268"/>
                <a:gd name="connsiteY22" fmla="*/ 705395 h 2712060"/>
                <a:gd name="connsiteX23" fmla="*/ 427165 w 1141268"/>
                <a:gd name="connsiteY23" fmla="*/ 740229 h 2712060"/>
                <a:gd name="connsiteX24" fmla="*/ 488125 w 1141268"/>
                <a:gd name="connsiteY24" fmla="*/ 705395 h 2712060"/>
                <a:gd name="connsiteX25" fmla="*/ 557794 w 1141268"/>
                <a:gd name="connsiteY25" fmla="*/ 696686 h 2712060"/>
                <a:gd name="connsiteX26" fmla="*/ 610045 w 1141268"/>
                <a:gd name="connsiteY26" fmla="*/ 609600 h 2712060"/>
                <a:gd name="connsiteX27" fmla="*/ 766800 w 1141268"/>
                <a:gd name="connsiteY27" fmla="*/ 513806 h 2712060"/>
                <a:gd name="connsiteX28" fmla="*/ 766800 w 1141268"/>
                <a:gd name="connsiteY28" fmla="*/ 426720 h 2712060"/>
                <a:gd name="connsiteX29" fmla="*/ 853885 w 1141268"/>
                <a:gd name="connsiteY29" fmla="*/ 374469 h 2712060"/>
                <a:gd name="connsiteX30" fmla="*/ 888720 w 1141268"/>
                <a:gd name="connsiteY30" fmla="*/ 357052 h 2712060"/>
                <a:gd name="connsiteX31" fmla="*/ 897428 w 1141268"/>
                <a:gd name="connsiteY31" fmla="*/ 278675 h 2712060"/>
                <a:gd name="connsiteX32" fmla="*/ 967097 w 1141268"/>
                <a:gd name="connsiteY32" fmla="*/ 243840 h 2712060"/>
                <a:gd name="connsiteX33" fmla="*/ 1036765 w 1141268"/>
                <a:gd name="connsiteY33" fmla="*/ 191589 h 2712060"/>
                <a:gd name="connsiteX34" fmla="*/ 1089017 w 1141268"/>
                <a:gd name="connsiteY34" fmla="*/ 121920 h 2712060"/>
                <a:gd name="connsiteX35" fmla="*/ 1141268 w 1141268"/>
                <a:gd name="connsiteY35" fmla="*/ 0 h 271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41268" h="2712060">
                  <a:moveTo>
                    <a:pt x="1141268" y="2673532"/>
                  </a:moveTo>
                  <a:cubicBezTo>
                    <a:pt x="1118045" y="2697480"/>
                    <a:pt x="1094822" y="2721429"/>
                    <a:pt x="1080308" y="2708366"/>
                  </a:cubicBezTo>
                  <a:cubicBezTo>
                    <a:pt x="1065794" y="2695303"/>
                    <a:pt x="1071600" y="2621281"/>
                    <a:pt x="1054183" y="2595155"/>
                  </a:cubicBezTo>
                  <a:cubicBezTo>
                    <a:pt x="1036766" y="2569029"/>
                    <a:pt x="975805" y="2551612"/>
                    <a:pt x="975805" y="2551612"/>
                  </a:cubicBezTo>
                  <a:cubicBezTo>
                    <a:pt x="949679" y="2537098"/>
                    <a:pt x="919199" y="2524035"/>
                    <a:pt x="897428" y="2508069"/>
                  </a:cubicBezTo>
                  <a:cubicBezTo>
                    <a:pt x="875657" y="2492103"/>
                    <a:pt x="853886" y="2476137"/>
                    <a:pt x="845177" y="2455817"/>
                  </a:cubicBezTo>
                  <a:cubicBezTo>
                    <a:pt x="836468" y="2435497"/>
                    <a:pt x="862594" y="2416629"/>
                    <a:pt x="845177" y="2386149"/>
                  </a:cubicBezTo>
                  <a:cubicBezTo>
                    <a:pt x="827760" y="2355669"/>
                    <a:pt x="758091" y="2303417"/>
                    <a:pt x="740674" y="2272937"/>
                  </a:cubicBezTo>
                  <a:cubicBezTo>
                    <a:pt x="723257" y="2242457"/>
                    <a:pt x="765348" y="2251166"/>
                    <a:pt x="740674" y="2203269"/>
                  </a:cubicBezTo>
                  <a:cubicBezTo>
                    <a:pt x="716000" y="2155372"/>
                    <a:pt x="618754" y="2030549"/>
                    <a:pt x="592628" y="1985555"/>
                  </a:cubicBezTo>
                  <a:cubicBezTo>
                    <a:pt x="566502" y="1940561"/>
                    <a:pt x="599886" y="1943463"/>
                    <a:pt x="583920" y="1933303"/>
                  </a:cubicBezTo>
                  <a:cubicBezTo>
                    <a:pt x="567954" y="1923143"/>
                    <a:pt x="540377" y="1940561"/>
                    <a:pt x="496834" y="1924595"/>
                  </a:cubicBezTo>
                  <a:cubicBezTo>
                    <a:pt x="453291" y="1908629"/>
                    <a:pt x="364754" y="1889760"/>
                    <a:pt x="322663" y="1837509"/>
                  </a:cubicBezTo>
                  <a:cubicBezTo>
                    <a:pt x="280572" y="1785258"/>
                    <a:pt x="274765" y="1664789"/>
                    <a:pt x="244285" y="1611086"/>
                  </a:cubicBezTo>
                  <a:cubicBezTo>
                    <a:pt x="213805" y="1557383"/>
                    <a:pt x="161554" y="1545772"/>
                    <a:pt x="139783" y="1515292"/>
                  </a:cubicBezTo>
                  <a:cubicBezTo>
                    <a:pt x="118012" y="1484812"/>
                    <a:pt x="136880" y="1496423"/>
                    <a:pt x="113657" y="1428206"/>
                  </a:cubicBezTo>
                  <a:cubicBezTo>
                    <a:pt x="90434" y="1359989"/>
                    <a:pt x="6251" y="1165497"/>
                    <a:pt x="445" y="1105989"/>
                  </a:cubicBezTo>
                  <a:cubicBezTo>
                    <a:pt x="-5361" y="1046481"/>
                    <a:pt x="46892" y="1113246"/>
                    <a:pt x="78823" y="1071155"/>
                  </a:cubicBezTo>
                  <a:cubicBezTo>
                    <a:pt x="110754" y="1029064"/>
                    <a:pt x="176068" y="927463"/>
                    <a:pt x="192034" y="853440"/>
                  </a:cubicBezTo>
                  <a:cubicBezTo>
                    <a:pt x="208000" y="779417"/>
                    <a:pt x="163005" y="653143"/>
                    <a:pt x="174617" y="627017"/>
                  </a:cubicBezTo>
                  <a:cubicBezTo>
                    <a:pt x="186228" y="600891"/>
                    <a:pt x="239932" y="677817"/>
                    <a:pt x="261703" y="696686"/>
                  </a:cubicBezTo>
                  <a:cubicBezTo>
                    <a:pt x="283474" y="715555"/>
                    <a:pt x="282022" y="738778"/>
                    <a:pt x="305245" y="740229"/>
                  </a:cubicBezTo>
                  <a:cubicBezTo>
                    <a:pt x="328468" y="741680"/>
                    <a:pt x="380720" y="705395"/>
                    <a:pt x="401040" y="705395"/>
                  </a:cubicBezTo>
                  <a:cubicBezTo>
                    <a:pt x="421360" y="705395"/>
                    <a:pt x="412651" y="740229"/>
                    <a:pt x="427165" y="740229"/>
                  </a:cubicBezTo>
                  <a:cubicBezTo>
                    <a:pt x="441679" y="740229"/>
                    <a:pt x="466354" y="712652"/>
                    <a:pt x="488125" y="705395"/>
                  </a:cubicBezTo>
                  <a:cubicBezTo>
                    <a:pt x="509896" y="698138"/>
                    <a:pt x="537474" y="712652"/>
                    <a:pt x="557794" y="696686"/>
                  </a:cubicBezTo>
                  <a:cubicBezTo>
                    <a:pt x="578114" y="680720"/>
                    <a:pt x="575211" y="640080"/>
                    <a:pt x="610045" y="609600"/>
                  </a:cubicBezTo>
                  <a:cubicBezTo>
                    <a:pt x="644879" y="579120"/>
                    <a:pt x="740674" y="544286"/>
                    <a:pt x="766800" y="513806"/>
                  </a:cubicBezTo>
                  <a:cubicBezTo>
                    <a:pt x="792926" y="483326"/>
                    <a:pt x="752286" y="449943"/>
                    <a:pt x="766800" y="426720"/>
                  </a:cubicBezTo>
                  <a:cubicBezTo>
                    <a:pt x="781314" y="403497"/>
                    <a:pt x="833565" y="386080"/>
                    <a:pt x="853885" y="374469"/>
                  </a:cubicBezTo>
                  <a:cubicBezTo>
                    <a:pt x="874205" y="362858"/>
                    <a:pt x="881463" y="373018"/>
                    <a:pt x="888720" y="357052"/>
                  </a:cubicBezTo>
                  <a:cubicBezTo>
                    <a:pt x="895977" y="341086"/>
                    <a:pt x="884365" y="297544"/>
                    <a:pt x="897428" y="278675"/>
                  </a:cubicBezTo>
                  <a:cubicBezTo>
                    <a:pt x="910491" y="259806"/>
                    <a:pt x="943874" y="258354"/>
                    <a:pt x="967097" y="243840"/>
                  </a:cubicBezTo>
                  <a:cubicBezTo>
                    <a:pt x="990320" y="229326"/>
                    <a:pt x="1016445" y="211909"/>
                    <a:pt x="1036765" y="191589"/>
                  </a:cubicBezTo>
                  <a:cubicBezTo>
                    <a:pt x="1057085" y="171269"/>
                    <a:pt x="1071600" y="153851"/>
                    <a:pt x="1089017" y="121920"/>
                  </a:cubicBezTo>
                  <a:cubicBezTo>
                    <a:pt x="1106434" y="89988"/>
                    <a:pt x="1123851" y="44994"/>
                    <a:pt x="1141268" y="0"/>
                  </a:cubicBezTo>
                </a:path>
              </a:pathLst>
            </a:custGeom>
            <a:noFill/>
            <a:ln w="57150">
              <a:solidFill>
                <a:srgbClr val="92D050">
                  <a:alpha val="5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Dowolny kształt 15"/>
            <p:cNvSpPr/>
            <p:nvPr/>
          </p:nvSpPr>
          <p:spPr>
            <a:xfrm>
              <a:off x="3982959" y="1132974"/>
              <a:ext cx="1141268" cy="1105989"/>
            </a:xfrm>
            <a:custGeom>
              <a:avLst/>
              <a:gdLst>
                <a:gd name="connsiteX0" fmla="*/ 1141268 w 1141268"/>
                <a:gd name="connsiteY0" fmla="*/ 2673532 h 2712060"/>
                <a:gd name="connsiteX1" fmla="*/ 1080308 w 1141268"/>
                <a:gd name="connsiteY1" fmla="*/ 2708366 h 2712060"/>
                <a:gd name="connsiteX2" fmla="*/ 1054183 w 1141268"/>
                <a:gd name="connsiteY2" fmla="*/ 2595155 h 2712060"/>
                <a:gd name="connsiteX3" fmla="*/ 975805 w 1141268"/>
                <a:gd name="connsiteY3" fmla="*/ 2551612 h 2712060"/>
                <a:gd name="connsiteX4" fmla="*/ 897428 w 1141268"/>
                <a:gd name="connsiteY4" fmla="*/ 2508069 h 2712060"/>
                <a:gd name="connsiteX5" fmla="*/ 845177 w 1141268"/>
                <a:gd name="connsiteY5" fmla="*/ 2455817 h 2712060"/>
                <a:gd name="connsiteX6" fmla="*/ 845177 w 1141268"/>
                <a:gd name="connsiteY6" fmla="*/ 2386149 h 2712060"/>
                <a:gd name="connsiteX7" fmla="*/ 740674 w 1141268"/>
                <a:gd name="connsiteY7" fmla="*/ 2272937 h 2712060"/>
                <a:gd name="connsiteX8" fmla="*/ 740674 w 1141268"/>
                <a:gd name="connsiteY8" fmla="*/ 2203269 h 2712060"/>
                <a:gd name="connsiteX9" fmla="*/ 592628 w 1141268"/>
                <a:gd name="connsiteY9" fmla="*/ 1985555 h 2712060"/>
                <a:gd name="connsiteX10" fmla="*/ 583920 w 1141268"/>
                <a:gd name="connsiteY10" fmla="*/ 1933303 h 2712060"/>
                <a:gd name="connsiteX11" fmla="*/ 496834 w 1141268"/>
                <a:gd name="connsiteY11" fmla="*/ 1924595 h 2712060"/>
                <a:gd name="connsiteX12" fmla="*/ 322663 w 1141268"/>
                <a:gd name="connsiteY12" fmla="*/ 1837509 h 2712060"/>
                <a:gd name="connsiteX13" fmla="*/ 244285 w 1141268"/>
                <a:gd name="connsiteY13" fmla="*/ 1611086 h 2712060"/>
                <a:gd name="connsiteX14" fmla="*/ 139783 w 1141268"/>
                <a:gd name="connsiteY14" fmla="*/ 1515292 h 2712060"/>
                <a:gd name="connsiteX15" fmla="*/ 113657 w 1141268"/>
                <a:gd name="connsiteY15" fmla="*/ 1428206 h 2712060"/>
                <a:gd name="connsiteX16" fmla="*/ 445 w 1141268"/>
                <a:gd name="connsiteY16" fmla="*/ 1105989 h 2712060"/>
                <a:gd name="connsiteX17" fmla="*/ 78823 w 1141268"/>
                <a:gd name="connsiteY17" fmla="*/ 1071155 h 2712060"/>
                <a:gd name="connsiteX18" fmla="*/ 192034 w 1141268"/>
                <a:gd name="connsiteY18" fmla="*/ 853440 h 2712060"/>
                <a:gd name="connsiteX19" fmla="*/ 174617 w 1141268"/>
                <a:gd name="connsiteY19" fmla="*/ 627017 h 2712060"/>
                <a:gd name="connsiteX20" fmla="*/ 261703 w 1141268"/>
                <a:gd name="connsiteY20" fmla="*/ 696686 h 2712060"/>
                <a:gd name="connsiteX21" fmla="*/ 305245 w 1141268"/>
                <a:gd name="connsiteY21" fmla="*/ 740229 h 2712060"/>
                <a:gd name="connsiteX22" fmla="*/ 401040 w 1141268"/>
                <a:gd name="connsiteY22" fmla="*/ 705395 h 2712060"/>
                <a:gd name="connsiteX23" fmla="*/ 427165 w 1141268"/>
                <a:gd name="connsiteY23" fmla="*/ 740229 h 2712060"/>
                <a:gd name="connsiteX24" fmla="*/ 488125 w 1141268"/>
                <a:gd name="connsiteY24" fmla="*/ 705395 h 2712060"/>
                <a:gd name="connsiteX25" fmla="*/ 557794 w 1141268"/>
                <a:gd name="connsiteY25" fmla="*/ 696686 h 2712060"/>
                <a:gd name="connsiteX26" fmla="*/ 610045 w 1141268"/>
                <a:gd name="connsiteY26" fmla="*/ 609600 h 2712060"/>
                <a:gd name="connsiteX27" fmla="*/ 766800 w 1141268"/>
                <a:gd name="connsiteY27" fmla="*/ 513806 h 2712060"/>
                <a:gd name="connsiteX28" fmla="*/ 766800 w 1141268"/>
                <a:gd name="connsiteY28" fmla="*/ 426720 h 2712060"/>
                <a:gd name="connsiteX29" fmla="*/ 853885 w 1141268"/>
                <a:gd name="connsiteY29" fmla="*/ 374469 h 2712060"/>
                <a:gd name="connsiteX30" fmla="*/ 888720 w 1141268"/>
                <a:gd name="connsiteY30" fmla="*/ 357052 h 2712060"/>
                <a:gd name="connsiteX31" fmla="*/ 897428 w 1141268"/>
                <a:gd name="connsiteY31" fmla="*/ 278675 h 2712060"/>
                <a:gd name="connsiteX32" fmla="*/ 967097 w 1141268"/>
                <a:gd name="connsiteY32" fmla="*/ 243840 h 2712060"/>
                <a:gd name="connsiteX33" fmla="*/ 1036765 w 1141268"/>
                <a:gd name="connsiteY33" fmla="*/ 191589 h 2712060"/>
                <a:gd name="connsiteX34" fmla="*/ 1089017 w 1141268"/>
                <a:gd name="connsiteY34" fmla="*/ 121920 h 2712060"/>
                <a:gd name="connsiteX35" fmla="*/ 1141268 w 1141268"/>
                <a:gd name="connsiteY35" fmla="*/ 0 h 2712060"/>
                <a:gd name="connsiteX0" fmla="*/ 1080308 w 1141268"/>
                <a:gd name="connsiteY0" fmla="*/ 2708366 h 2708366"/>
                <a:gd name="connsiteX1" fmla="*/ 1054183 w 1141268"/>
                <a:gd name="connsiteY1" fmla="*/ 2595155 h 2708366"/>
                <a:gd name="connsiteX2" fmla="*/ 975805 w 1141268"/>
                <a:gd name="connsiteY2" fmla="*/ 2551612 h 2708366"/>
                <a:gd name="connsiteX3" fmla="*/ 897428 w 1141268"/>
                <a:gd name="connsiteY3" fmla="*/ 2508069 h 2708366"/>
                <a:gd name="connsiteX4" fmla="*/ 845177 w 1141268"/>
                <a:gd name="connsiteY4" fmla="*/ 2455817 h 2708366"/>
                <a:gd name="connsiteX5" fmla="*/ 845177 w 1141268"/>
                <a:gd name="connsiteY5" fmla="*/ 2386149 h 2708366"/>
                <a:gd name="connsiteX6" fmla="*/ 740674 w 1141268"/>
                <a:gd name="connsiteY6" fmla="*/ 2272937 h 2708366"/>
                <a:gd name="connsiteX7" fmla="*/ 740674 w 1141268"/>
                <a:gd name="connsiteY7" fmla="*/ 2203269 h 2708366"/>
                <a:gd name="connsiteX8" fmla="*/ 592628 w 1141268"/>
                <a:gd name="connsiteY8" fmla="*/ 1985555 h 2708366"/>
                <a:gd name="connsiteX9" fmla="*/ 583920 w 1141268"/>
                <a:gd name="connsiteY9" fmla="*/ 1933303 h 2708366"/>
                <a:gd name="connsiteX10" fmla="*/ 496834 w 1141268"/>
                <a:gd name="connsiteY10" fmla="*/ 1924595 h 2708366"/>
                <a:gd name="connsiteX11" fmla="*/ 322663 w 1141268"/>
                <a:gd name="connsiteY11" fmla="*/ 1837509 h 2708366"/>
                <a:gd name="connsiteX12" fmla="*/ 244285 w 1141268"/>
                <a:gd name="connsiteY12" fmla="*/ 1611086 h 2708366"/>
                <a:gd name="connsiteX13" fmla="*/ 139783 w 1141268"/>
                <a:gd name="connsiteY13" fmla="*/ 1515292 h 2708366"/>
                <a:gd name="connsiteX14" fmla="*/ 113657 w 1141268"/>
                <a:gd name="connsiteY14" fmla="*/ 1428206 h 2708366"/>
                <a:gd name="connsiteX15" fmla="*/ 445 w 1141268"/>
                <a:gd name="connsiteY15" fmla="*/ 1105989 h 2708366"/>
                <a:gd name="connsiteX16" fmla="*/ 78823 w 1141268"/>
                <a:gd name="connsiteY16" fmla="*/ 1071155 h 2708366"/>
                <a:gd name="connsiteX17" fmla="*/ 192034 w 1141268"/>
                <a:gd name="connsiteY17" fmla="*/ 853440 h 2708366"/>
                <a:gd name="connsiteX18" fmla="*/ 174617 w 1141268"/>
                <a:gd name="connsiteY18" fmla="*/ 627017 h 2708366"/>
                <a:gd name="connsiteX19" fmla="*/ 261703 w 1141268"/>
                <a:gd name="connsiteY19" fmla="*/ 696686 h 2708366"/>
                <a:gd name="connsiteX20" fmla="*/ 305245 w 1141268"/>
                <a:gd name="connsiteY20" fmla="*/ 740229 h 2708366"/>
                <a:gd name="connsiteX21" fmla="*/ 401040 w 1141268"/>
                <a:gd name="connsiteY21" fmla="*/ 705395 h 2708366"/>
                <a:gd name="connsiteX22" fmla="*/ 427165 w 1141268"/>
                <a:gd name="connsiteY22" fmla="*/ 740229 h 2708366"/>
                <a:gd name="connsiteX23" fmla="*/ 488125 w 1141268"/>
                <a:gd name="connsiteY23" fmla="*/ 705395 h 2708366"/>
                <a:gd name="connsiteX24" fmla="*/ 557794 w 1141268"/>
                <a:gd name="connsiteY24" fmla="*/ 696686 h 2708366"/>
                <a:gd name="connsiteX25" fmla="*/ 610045 w 1141268"/>
                <a:gd name="connsiteY25" fmla="*/ 609600 h 2708366"/>
                <a:gd name="connsiteX26" fmla="*/ 766800 w 1141268"/>
                <a:gd name="connsiteY26" fmla="*/ 513806 h 2708366"/>
                <a:gd name="connsiteX27" fmla="*/ 766800 w 1141268"/>
                <a:gd name="connsiteY27" fmla="*/ 426720 h 2708366"/>
                <a:gd name="connsiteX28" fmla="*/ 853885 w 1141268"/>
                <a:gd name="connsiteY28" fmla="*/ 374469 h 2708366"/>
                <a:gd name="connsiteX29" fmla="*/ 888720 w 1141268"/>
                <a:gd name="connsiteY29" fmla="*/ 357052 h 2708366"/>
                <a:gd name="connsiteX30" fmla="*/ 897428 w 1141268"/>
                <a:gd name="connsiteY30" fmla="*/ 278675 h 2708366"/>
                <a:gd name="connsiteX31" fmla="*/ 967097 w 1141268"/>
                <a:gd name="connsiteY31" fmla="*/ 243840 h 2708366"/>
                <a:gd name="connsiteX32" fmla="*/ 1036765 w 1141268"/>
                <a:gd name="connsiteY32" fmla="*/ 191589 h 2708366"/>
                <a:gd name="connsiteX33" fmla="*/ 1089017 w 1141268"/>
                <a:gd name="connsiteY33" fmla="*/ 121920 h 2708366"/>
                <a:gd name="connsiteX34" fmla="*/ 1141268 w 1141268"/>
                <a:gd name="connsiteY34" fmla="*/ 0 h 2708366"/>
                <a:gd name="connsiteX0" fmla="*/ 1054183 w 1141268"/>
                <a:gd name="connsiteY0" fmla="*/ 2595155 h 2595155"/>
                <a:gd name="connsiteX1" fmla="*/ 975805 w 1141268"/>
                <a:gd name="connsiteY1" fmla="*/ 2551612 h 2595155"/>
                <a:gd name="connsiteX2" fmla="*/ 897428 w 1141268"/>
                <a:gd name="connsiteY2" fmla="*/ 2508069 h 2595155"/>
                <a:gd name="connsiteX3" fmla="*/ 845177 w 1141268"/>
                <a:gd name="connsiteY3" fmla="*/ 2455817 h 2595155"/>
                <a:gd name="connsiteX4" fmla="*/ 845177 w 1141268"/>
                <a:gd name="connsiteY4" fmla="*/ 2386149 h 2595155"/>
                <a:gd name="connsiteX5" fmla="*/ 740674 w 1141268"/>
                <a:gd name="connsiteY5" fmla="*/ 2272937 h 2595155"/>
                <a:gd name="connsiteX6" fmla="*/ 740674 w 1141268"/>
                <a:gd name="connsiteY6" fmla="*/ 2203269 h 2595155"/>
                <a:gd name="connsiteX7" fmla="*/ 592628 w 1141268"/>
                <a:gd name="connsiteY7" fmla="*/ 1985555 h 2595155"/>
                <a:gd name="connsiteX8" fmla="*/ 583920 w 1141268"/>
                <a:gd name="connsiteY8" fmla="*/ 1933303 h 2595155"/>
                <a:gd name="connsiteX9" fmla="*/ 496834 w 1141268"/>
                <a:gd name="connsiteY9" fmla="*/ 1924595 h 2595155"/>
                <a:gd name="connsiteX10" fmla="*/ 322663 w 1141268"/>
                <a:gd name="connsiteY10" fmla="*/ 1837509 h 2595155"/>
                <a:gd name="connsiteX11" fmla="*/ 244285 w 1141268"/>
                <a:gd name="connsiteY11" fmla="*/ 1611086 h 2595155"/>
                <a:gd name="connsiteX12" fmla="*/ 139783 w 1141268"/>
                <a:gd name="connsiteY12" fmla="*/ 1515292 h 2595155"/>
                <a:gd name="connsiteX13" fmla="*/ 113657 w 1141268"/>
                <a:gd name="connsiteY13" fmla="*/ 1428206 h 2595155"/>
                <a:gd name="connsiteX14" fmla="*/ 445 w 1141268"/>
                <a:gd name="connsiteY14" fmla="*/ 1105989 h 2595155"/>
                <a:gd name="connsiteX15" fmla="*/ 78823 w 1141268"/>
                <a:gd name="connsiteY15" fmla="*/ 1071155 h 2595155"/>
                <a:gd name="connsiteX16" fmla="*/ 192034 w 1141268"/>
                <a:gd name="connsiteY16" fmla="*/ 853440 h 2595155"/>
                <a:gd name="connsiteX17" fmla="*/ 174617 w 1141268"/>
                <a:gd name="connsiteY17" fmla="*/ 627017 h 2595155"/>
                <a:gd name="connsiteX18" fmla="*/ 261703 w 1141268"/>
                <a:gd name="connsiteY18" fmla="*/ 696686 h 2595155"/>
                <a:gd name="connsiteX19" fmla="*/ 305245 w 1141268"/>
                <a:gd name="connsiteY19" fmla="*/ 740229 h 2595155"/>
                <a:gd name="connsiteX20" fmla="*/ 401040 w 1141268"/>
                <a:gd name="connsiteY20" fmla="*/ 705395 h 2595155"/>
                <a:gd name="connsiteX21" fmla="*/ 427165 w 1141268"/>
                <a:gd name="connsiteY21" fmla="*/ 740229 h 2595155"/>
                <a:gd name="connsiteX22" fmla="*/ 488125 w 1141268"/>
                <a:gd name="connsiteY22" fmla="*/ 705395 h 2595155"/>
                <a:gd name="connsiteX23" fmla="*/ 557794 w 1141268"/>
                <a:gd name="connsiteY23" fmla="*/ 696686 h 2595155"/>
                <a:gd name="connsiteX24" fmla="*/ 610045 w 1141268"/>
                <a:gd name="connsiteY24" fmla="*/ 609600 h 2595155"/>
                <a:gd name="connsiteX25" fmla="*/ 766800 w 1141268"/>
                <a:gd name="connsiteY25" fmla="*/ 513806 h 2595155"/>
                <a:gd name="connsiteX26" fmla="*/ 766800 w 1141268"/>
                <a:gd name="connsiteY26" fmla="*/ 426720 h 2595155"/>
                <a:gd name="connsiteX27" fmla="*/ 853885 w 1141268"/>
                <a:gd name="connsiteY27" fmla="*/ 374469 h 2595155"/>
                <a:gd name="connsiteX28" fmla="*/ 888720 w 1141268"/>
                <a:gd name="connsiteY28" fmla="*/ 357052 h 2595155"/>
                <a:gd name="connsiteX29" fmla="*/ 897428 w 1141268"/>
                <a:gd name="connsiteY29" fmla="*/ 278675 h 2595155"/>
                <a:gd name="connsiteX30" fmla="*/ 967097 w 1141268"/>
                <a:gd name="connsiteY30" fmla="*/ 243840 h 2595155"/>
                <a:gd name="connsiteX31" fmla="*/ 1036765 w 1141268"/>
                <a:gd name="connsiteY31" fmla="*/ 191589 h 2595155"/>
                <a:gd name="connsiteX32" fmla="*/ 1089017 w 1141268"/>
                <a:gd name="connsiteY32" fmla="*/ 121920 h 2595155"/>
                <a:gd name="connsiteX33" fmla="*/ 1141268 w 1141268"/>
                <a:gd name="connsiteY33" fmla="*/ 0 h 2595155"/>
                <a:gd name="connsiteX0" fmla="*/ 975805 w 1141268"/>
                <a:gd name="connsiteY0" fmla="*/ 2551612 h 2551612"/>
                <a:gd name="connsiteX1" fmla="*/ 897428 w 1141268"/>
                <a:gd name="connsiteY1" fmla="*/ 2508069 h 2551612"/>
                <a:gd name="connsiteX2" fmla="*/ 845177 w 1141268"/>
                <a:gd name="connsiteY2" fmla="*/ 2455817 h 2551612"/>
                <a:gd name="connsiteX3" fmla="*/ 845177 w 1141268"/>
                <a:gd name="connsiteY3" fmla="*/ 2386149 h 2551612"/>
                <a:gd name="connsiteX4" fmla="*/ 740674 w 1141268"/>
                <a:gd name="connsiteY4" fmla="*/ 2272937 h 2551612"/>
                <a:gd name="connsiteX5" fmla="*/ 740674 w 1141268"/>
                <a:gd name="connsiteY5" fmla="*/ 2203269 h 2551612"/>
                <a:gd name="connsiteX6" fmla="*/ 592628 w 1141268"/>
                <a:gd name="connsiteY6" fmla="*/ 1985555 h 2551612"/>
                <a:gd name="connsiteX7" fmla="*/ 583920 w 1141268"/>
                <a:gd name="connsiteY7" fmla="*/ 1933303 h 2551612"/>
                <a:gd name="connsiteX8" fmla="*/ 496834 w 1141268"/>
                <a:gd name="connsiteY8" fmla="*/ 1924595 h 2551612"/>
                <a:gd name="connsiteX9" fmla="*/ 322663 w 1141268"/>
                <a:gd name="connsiteY9" fmla="*/ 1837509 h 2551612"/>
                <a:gd name="connsiteX10" fmla="*/ 244285 w 1141268"/>
                <a:gd name="connsiteY10" fmla="*/ 1611086 h 2551612"/>
                <a:gd name="connsiteX11" fmla="*/ 139783 w 1141268"/>
                <a:gd name="connsiteY11" fmla="*/ 1515292 h 2551612"/>
                <a:gd name="connsiteX12" fmla="*/ 113657 w 1141268"/>
                <a:gd name="connsiteY12" fmla="*/ 1428206 h 2551612"/>
                <a:gd name="connsiteX13" fmla="*/ 445 w 1141268"/>
                <a:gd name="connsiteY13" fmla="*/ 1105989 h 2551612"/>
                <a:gd name="connsiteX14" fmla="*/ 78823 w 1141268"/>
                <a:gd name="connsiteY14" fmla="*/ 1071155 h 2551612"/>
                <a:gd name="connsiteX15" fmla="*/ 192034 w 1141268"/>
                <a:gd name="connsiteY15" fmla="*/ 853440 h 2551612"/>
                <a:gd name="connsiteX16" fmla="*/ 174617 w 1141268"/>
                <a:gd name="connsiteY16" fmla="*/ 627017 h 2551612"/>
                <a:gd name="connsiteX17" fmla="*/ 261703 w 1141268"/>
                <a:gd name="connsiteY17" fmla="*/ 696686 h 2551612"/>
                <a:gd name="connsiteX18" fmla="*/ 305245 w 1141268"/>
                <a:gd name="connsiteY18" fmla="*/ 740229 h 2551612"/>
                <a:gd name="connsiteX19" fmla="*/ 401040 w 1141268"/>
                <a:gd name="connsiteY19" fmla="*/ 705395 h 2551612"/>
                <a:gd name="connsiteX20" fmla="*/ 427165 w 1141268"/>
                <a:gd name="connsiteY20" fmla="*/ 740229 h 2551612"/>
                <a:gd name="connsiteX21" fmla="*/ 488125 w 1141268"/>
                <a:gd name="connsiteY21" fmla="*/ 705395 h 2551612"/>
                <a:gd name="connsiteX22" fmla="*/ 557794 w 1141268"/>
                <a:gd name="connsiteY22" fmla="*/ 696686 h 2551612"/>
                <a:gd name="connsiteX23" fmla="*/ 610045 w 1141268"/>
                <a:gd name="connsiteY23" fmla="*/ 609600 h 2551612"/>
                <a:gd name="connsiteX24" fmla="*/ 766800 w 1141268"/>
                <a:gd name="connsiteY24" fmla="*/ 513806 h 2551612"/>
                <a:gd name="connsiteX25" fmla="*/ 766800 w 1141268"/>
                <a:gd name="connsiteY25" fmla="*/ 426720 h 2551612"/>
                <a:gd name="connsiteX26" fmla="*/ 853885 w 1141268"/>
                <a:gd name="connsiteY26" fmla="*/ 374469 h 2551612"/>
                <a:gd name="connsiteX27" fmla="*/ 888720 w 1141268"/>
                <a:gd name="connsiteY27" fmla="*/ 357052 h 2551612"/>
                <a:gd name="connsiteX28" fmla="*/ 897428 w 1141268"/>
                <a:gd name="connsiteY28" fmla="*/ 278675 h 2551612"/>
                <a:gd name="connsiteX29" fmla="*/ 967097 w 1141268"/>
                <a:gd name="connsiteY29" fmla="*/ 243840 h 2551612"/>
                <a:gd name="connsiteX30" fmla="*/ 1036765 w 1141268"/>
                <a:gd name="connsiteY30" fmla="*/ 191589 h 2551612"/>
                <a:gd name="connsiteX31" fmla="*/ 1089017 w 1141268"/>
                <a:gd name="connsiteY31" fmla="*/ 121920 h 2551612"/>
                <a:gd name="connsiteX32" fmla="*/ 1141268 w 1141268"/>
                <a:gd name="connsiteY32" fmla="*/ 0 h 2551612"/>
                <a:gd name="connsiteX0" fmla="*/ 897428 w 1141268"/>
                <a:gd name="connsiteY0" fmla="*/ 2508069 h 2508069"/>
                <a:gd name="connsiteX1" fmla="*/ 845177 w 1141268"/>
                <a:gd name="connsiteY1" fmla="*/ 2455817 h 2508069"/>
                <a:gd name="connsiteX2" fmla="*/ 845177 w 1141268"/>
                <a:gd name="connsiteY2" fmla="*/ 2386149 h 2508069"/>
                <a:gd name="connsiteX3" fmla="*/ 740674 w 1141268"/>
                <a:gd name="connsiteY3" fmla="*/ 2272937 h 2508069"/>
                <a:gd name="connsiteX4" fmla="*/ 740674 w 1141268"/>
                <a:gd name="connsiteY4" fmla="*/ 2203269 h 2508069"/>
                <a:gd name="connsiteX5" fmla="*/ 592628 w 1141268"/>
                <a:gd name="connsiteY5" fmla="*/ 1985555 h 2508069"/>
                <a:gd name="connsiteX6" fmla="*/ 583920 w 1141268"/>
                <a:gd name="connsiteY6" fmla="*/ 1933303 h 2508069"/>
                <a:gd name="connsiteX7" fmla="*/ 496834 w 1141268"/>
                <a:gd name="connsiteY7" fmla="*/ 1924595 h 2508069"/>
                <a:gd name="connsiteX8" fmla="*/ 322663 w 1141268"/>
                <a:gd name="connsiteY8" fmla="*/ 1837509 h 2508069"/>
                <a:gd name="connsiteX9" fmla="*/ 244285 w 1141268"/>
                <a:gd name="connsiteY9" fmla="*/ 1611086 h 2508069"/>
                <a:gd name="connsiteX10" fmla="*/ 139783 w 1141268"/>
                <a:gd name="connsiteY10" fmla="*/ 1515292 h 2508069"/>
                <a:gd name="connsiteX11" fmla="*/ 113657 w 1141268"/>
                <a:gd name="connsiteY11" fmla="*/ 1428206 h 2508069"/>
                <a:gd name="connsiteX12" fmla="*/ 445 w 1141268"/>
                <a:gd name="connsiteY12" fmla="*/ 1105989 h 2508069"/>
                <a:gd name="connsiteX13" fmla="*/ 78823 w 1141268"/>
                <a:gd name="connsiteY13" fmla="*/ 1071155 h 2508069"/>
                <a:gd name="connsiteX14" fmla="*/ 192034 w 1141268"/>
                <a:gd name="connsiteY14" fmla="*/ 853440 h 2508069"/>
                <a:gd name="connsiteX15" fmla="*/ 174617 w 1141268"/>
                <a:gd name="connsiteY15" fmla="*/ 627017 h 2508069"/>
                <a:gd name="connsiteX16" fmla="*/ 261703 w 1141268"/>
                <a:gd name="connsiteY16" fmla="*/ 696686 h 2508069"/>
                <a:gd name="connsiteX17" fmla="*/ 305245 w 1141268"/>
                <a:gd name="connsiteY17" fmla="*/ 740229 h 2508069"/>
                <a:gd name="connsiteX18" fmla="*/ 401040 w 1141268"/>
                <a:gd name="connsiteY18" fmla="*/ 705395 h 2508069"/>
                <a:gd name="connsiteX19" fmla="*/ 427165 w 1141268"/>
                <a:gd name="connsiteY19" fmla="*/ 740229 h 2508069"/>
                <a:gd name="connsiteX20" fmla="*/ 488125 w 1141268"/>
                <a:gd name="connsiteY20" fmla="*/ 705395 h 2508069"/>
                <a:gd name="connsiteX21" fmla="*/ 557794 w 1141268"/>
                <a:gd name="connsiteY21" fmla="*/ 696686 h 2508069"/>
                <a:gd name="connsiteX22" fmla="*/ 610045 w 1141268"/>
                <a:gd name="connsiteY22" fmla="*/ 609600 h 2508069"/>
                <a:gd name="connsiteX23" fmla="*/ 766800 w 1141268"/>
                <a:gd name="connsiteY23" fmla="*/ 513806 h 2508069"/>
                <a:gd name="connsiteX24" fmla="*/ 766800 w 1141268"/>
                <a:gd name="connsiteY24" fmla="*/ 426720 h 2508069"/>
                <a:gd name="connsiteX25" fmla="*/ 853885 w 1141268"/>
                <a:gd name="connsiteY25" fmla="*/ 374469 h 2508069"/>
                <a:gd name="connsiteX26" fmla="*/ 888720 w 1141268"/>
                <a:gd name="connsiteY26" fmla="*/ 357052 h 2508069"/>
                <a:gd name="connsiteX27" fmla="*/ 897428 w 1141268"/>
                <a:gd name="connsiteY27" fmla="*/ 278675 h 2508069"/>
                <a:gd name="connsiteX28" fmla="*/ 967097 w 1141268"/>
                <a:gd name="connsiteY28" fmla="*/ 243840 h 2508069"/>
                <a:gd name="connsiteX29" fmla="*/ 1036765 w 1141268"/>
                <a:gd name="connsiteY29" fmla="*/ 191589 h 2508069"/>
                <a:gd name="connsiteX30" fmla="*/ 1089017 w 1141268"/>
                <a:gd name="connsiteY30" fmla="*/ 121920 h 2508069"/>
                <a:gd name="connsiteX31" fmla="*/ 1141268 w 1141268"/>
                <a:gd name="connsiteY31" fmla="*/ 0 h 2508069"/>
                <a:gd name="connsiteX0" fmla="*/ 845177 w 1141268"/>
                <a:gd name="connsiteY0" fmla="*/ 2455817 h 2455817"/>
                <a:gd name="connsiteX1" fmla="*/ 845177 w 1141268"/>
                <a:gd name="connsiteY1" fmla="*/ 2386149 h 2455817"/>
                <a:gd name="connsiteX2" fmla="*/ 740674 w 1141268"/>
                <a:gd name="connsiteY2" fmla="*/ 2272937 h 2455817"/>
                <a:gd name="connsiteX3" fmla="*/ 740674 w 1141268"/>
                <a:gd name="connsiteY3" fmla="*/ 2203269 h 2455817"/>
                <a:gd name="connsiteX4" fmla="*/ 592628 w 1141268"/>
                <a:gd name="connsiteY4" fmla="*/ 1985555 h 2455817"/>
                <a:gd name="connsiteX5" fmla="*/ 583920 w 1141268"/>
                <a:gd name="connsiteY5" fmla="*/ 1933303 h 2455817"/>
                <a:gd name="connsiteX6" fmla="*/ 496834 w 1141268"/>
                <a:gd name="connsiteY6" fmla="*/ 1924595 h 2455817"/>
                <a:gd name="connsiteX7" fmla="*/ 322663 w 1141268"/>
                <a:gd name="connsiteY7" fmla="*/ 1837509 h 2455817"/>
                <a:gd name="connsiteX8" fmla="*/ 244285 w 1141268"/>
                <a:gd name="connsiteY8" fmla="*/ 1611086 h 2455817"/>
                <a:gd name="connsiteX9" fmla="*/ 139783 w 1141268"/>
                <a:gd name="connsiteY9" fmla="*/ 1515292 h 2455817"/>
                <a:gd name="connsiteX10" fmla="*/ 113657 w 1141268"/>
                <a:gd name="connsiteY10" fmla="*/ 1428206 h 2455817"/>
                <a:gd name="connsiteX11" fmla="*/ 445 w 1141268"/>
                <a:gd name="connsiteY11" fmla="*/ 1105989 h 2455817"/>
                <a:gd name="connsiteX12" fmla="*/ 78823 w 1141268"/>
                <a:gd name="connsiteY12" fmla="*/ 1071155 h 2455817"/>
                <a:gd name="connsiteX13" fmla="*/ 192034 w 1141268"/>
                <a:gd name="connsiteY13" fmla="*/ 853440 h 2455817"/>
                <a:gd name="connsiteX14" fmla="*/ 174617 w 1141268"/>
                <a:gd name="connsiteY14" fmla="*/ 627017 h 2455817"/>
                <a:gd name="connsiteX15" fmla="*/ 261703 w 1141268"/>
                <a:gd name="connsiteY15" fmla="*/ 696686 h 2455817"/>
                <a:gd name="connsiteX16" fmla="*/ 305245 w 1141268"/>
                <a:gd name="connsiteY16" fmla="*/ 740229 h 2455817"/>
                <a:gd name="connsiteX17" fmla="*/ 401040 w 1141268"/>
                <a:gd name="connsiteY17" fmla="*/ 705395 h 2455817"/>
                <a:gd name="connsiteX18" fmla="*/ 427165 w 1141268"/>
                <a:gd name="connsiteY18" fmla="*/ 740229 h 2455817"/>
                <a:gd name="connsiteX19" fmla="*/ 488125 w 1141268"/>
                <a:gd name="connsiteY19" fmla="*/ 705395 h 2455817"/>
                <a:gd name="connsiteX20" fmla="*/ 557794 w 1141268"/>
                <a:gd name="connsiteY20" fmla="*/ 696686 h 2455817"/>
                <a:gd name="connsiteX21" fmla="*/ 610045 w 1141268"/>
                <a:gd name="connsiteY21" fmla="*/ 609600 h 2455817"/>
                <a:gd name="connsiteX22" fmla="*/ 766800 w 1141268"/>
                <a:gd name="connsiteY22" fmla="*/ 513806 h 2455817"/>
                <a:gd name="connsiteX23" fmla="*/ 766800 w 1141268"/>
                <a:gd name="connsiteY23" fmla="*/ 426720 h 2455817"/>
                <a:gd name="connsiteX24" fmla="*/ 853885 w 1141268"/>
                <a:gd name="connsiteY24" fmla="*/ 374469 h 2455817"/>
                <a:gd name="connsiteX25" fmla="*/ 888720 w 1141268"/>
                <a:gd name="connsiteY25" fmla="*/ 357052 h 2455817"/>
                <a:gd name="connsiteX26" fmla="*/ 897428 w 1141268"/>
                <a:gd name="connsiteY26" fmla="*/ 278675 h 2455817"/>
                <a:gd name="connsiteX27" fmla="*/ 967097 w 1141268"/>
                <a:gd name="connsiteY27" fmla="*/ 243840 h 2455817"/>
                <a:gd name="connsiteX28" fmla="*/ 1036765 w 1141268"/>
                <a:gd name="connsiteY28" fmla="*/ 191589 h 2455817"/>
                <a:gd name="connsiteX29" fmla="*/ 1089017 w 1141268"/>
                <a:gd name="connsiteY29" fmla="*/ 121920 h 2455817"/>
                <a:gd name="connsiteX30" fmla="*/ 1141268 w 1141268"/>
                <a:gd name="connsiteY30" fmla="*/ 0 h 2455817"/>
                <a:gd name="connsiteX0" fmla="*/ 845177 w 1141268"/>
                <a:gd name="connsiteY0" fmla="*/ 2386149 h 2386149"/>
                <a:gd name="connsiteX1" fmla="*/ 740674 w 1141268"/>
                <a:gd name="connsiteY1" fmla="*/ 2272937 h 2386149"/>
                <a:gd name="connsiteX2" fmla="*/ 740674 w 1141268"/>
                <a:gd name="connsiteY2" fmla="*/ 2203269 h 2386149"/>
                <a:gd name="connsiteX3" fmla="*/ 592628 w 1141268"/>
                <a:gd name="connsiteY3" fmla="*/ 1985555 h 2386149"/>
                <a:gd name="connsiteX4" fmla="*/ 583920 w 1141268"/>
                <a:gd name="connsiteY4" fmla="*/ 1933303 h 2386149"/>
                <a:gd name="connsiteX5" fmla="*/ 496834 w 1141268"/>
                <a:gd name="connsiteY5" fmla="*/ 1924595 h 2386149"/>
                <a:gd name="connsiteX6" fmla="*/ 322663 w 1141268"/>
                <a:gd name="connsiteY6" fmla="*/ 1837509 h 2386149"/>
                <a:gd name="connsiteX7" fmla="*/ 244285 w 1141268"/>
                <a:gd name="connsiteY7" fmla="*/ 1611086 h 2386149"/>
                <a:gd name="connsiteX8" fmla="*/ 139783 w 1141268"/>
                <a:gd name="connsiteY8" fmla="*/ 1515292 h 2386149"/>
                <a:gd name="connsiteX9" fmla="*/ 113657 w 1141268"/>
                <a:gd name="connsiteY9" fmla="*/ 1428206 h 2386149"/>
                <a:gd name="connsiteX10" fmla="*/ 445 w 1141268"/>
                <a:gd name="connsiteY10" fmla="*/ 1105989 h 2386149"/>
                <a:gd name="connsiteX11" fmla="*/ 78823 w 1141268"/>
                <a:gd name="connsiteY11" fmla="*/ 1071155 h 2386149"/>
                <a:gd name="connsiteX12" fmla="*/ 192034 w 1141268"/>
                <a:gd name="connsiteY12" fmla="*/ 853440 h 2386149"/>
                <a:gd name="connsiteX13" fmla="*/ 174617 w 1141268"/>
                <a:gd name="connsiteY13" fmla="*/ 627017 h 2386149"/>
                <a:gd name="connsiteX14" fmla="*/ 261703 w 1141268"/>
                <a:gd name="connsiteY14" fmla="*/ 696686 h 2386149"/>
                <a:gd name="connsiteX15" fmla="*/ 305245 w 1141268"/>
                <a:gd name="connsiteY15" fmla="*/ 740229 h 2386149"/>
                <a:gd name="connsiteX16" fmla="*/ 401040 w 1141268"/>
                <a:gd name="connsiteY16" fmla="*/ 705395 h 2386149"/>
                <a:gd name="connsiteX17" fmla="*/ 427165 w 1141268"/>
                <a:gd name="connsiteY17" fmla="*/ 740229 h 2386149"/>
                <a:gd name="connsiteX18" fmla="*/ 488125 w 1141268"/>
                <a:gd name="connsiteY18" fmla="*/ 705395 h 2386149"/>
                <a:gd name="connsiteX19" fmla="*/ 557794 w 1141268"/>
                <a:gd name="connsiteY19" fmla="*/ 696686 h 2386149"/>
                <a:gd name="connsiteX20" fmla="*/ 610045 w 1141268"/>
                <a:gd name="connsiteY20" fmla="*/ 609600 h 2386149"/>
                <a:gd name="connsiteX21" fmla="*/ 766800 w 1141268"/>
                <a:gd name="connsiteY21" fmla="*/ 513806 h 2386149"/>
                <a:gd name="connsiteX22" fmla="*/ 766800 w 1141268"/>
                <a:gd name="connsiteY22" fmla="*/ 426720 h 2386149"/>
                <a:gd name="connsiteX23" fmla="*/ 853885 w 1141268"/>
                <a:gd name="connsiteY23" fmla="*/ 374469 h 2386149"/>
                <a:gd name="connsiteX24" fmla="*/ 888720 w 1141268"/>
                <a:gd name="connsiteY24" fmla="*/ 357052 h 2386149"/>
                <a:gd name="connsiteX25" fmla="*/ 897428 w 1141268"/>
                <a:gd name="connsiteY25" fmla="*/ 278675 h 2386149"/>
                <a:gd name="connsiteX26" fmla="*/ 967097 w 1141268"/>
                <a:gd name="connsiteY26" fmla="*/ 243840 h 2386149"/>
                <a:gd name="connsiteX27" fmla="*/ 1036765 w 1141268"/>
                <a:gd name="connsiteY27" fmla="*/ 191589 h 2386149"/>
                <a:gd name="connsiteX28" fmla="*/ 1089017 w 1141268"/>
                <a:gd name="connsiteY28" fmla="*/ 121920 h 2386149"/>
                <a:gd name="connsiteX29" fmla="*/ 1141268 w 1141268"/>
                <a:gd name="connsiteY29" fmla="*/ 0 h 2386149"/>
                <a:gd name="connsiteX0" fmla="*/ 740674 w 1141268"/>
                <a:gd name="connsiteY0" fmla="*/ 2272937 h 2272937"/>
                <a:gd name="connsiteX1" fmla="*/ 740674 w 1141268"/>
                <a:gd name="connsiteY1" fmla="*/ 2203269 h 2272937"/>
                <a:gd name="connsiteX2" fmla="*/ 592628 w 1141268"/>
                <a:gd name="connsiteY2" fmla="*/ 1985555 h 2272937"/>
                <a:gd name="connsiteX3" fmla="*/ 583920 w 1141268"/>
                <a:gd name="connsiteY3" fmla="*/ 1933303 h 2272937"/>
                <a:gd name="connsiteX4" fmla="*/ 496834 w 1141268"/>
                <a:gd name="connsiteY4" fmla="*/ 1924595 h 2272937"/>
                <a:gd name="connsiteX5" fmla="*/ 322663 w 1141268"/>
                <a:gd name="connsiteY5" fmla="*/ 1837509 h 2272937"/>
                <a:gd name="connsiteX6" fmla="*/ 244285 w 1141268"/>
                <a:gd name="connsiteY6" fmla="*/ 1611086 h 2272937"/>
                <a:gd name="connsiteX7" fmla="*/ 139783 w 1141268"/>
                <a:gd name="connsiteY7" fmla="*/ 1515292 h 2272937"/>
                <a:gd name="connsiteX8" fmla="*/ 113657 w 1141268"/>
                <a:gd name="connsiteY8" fmla="*/ 1428206 h 2272937"/>
                <a:gd name="connsiteX9" fmla="*/ 445 w 1141268"/>
                <a:gd name="connsiteY9" fmla="*/ 1105989 h 2272937"/>
                <a:gd name="connsiteX10" fmla="*/ 78823 w 1141268"/>
                <a:gd name="connsiteY10" fmla="*/ 1071155 h 2272937"/>
                <a:gd name="connsiteX11" fmla="*/ 192034 w 1141268"/>
                <a:gd name="connsiteY11" fmla="*/ 853440 h 2272937"/>
                <a:gd name="connsiteX12" fmla="*/ 174617 w 1141268"/>
                <a:gd name="connsiteY12" fmla="*/ 627017 h 2272937"/>
                <a:gd name="connsiteX13" fmla="*/ 261703 w 1141268"/>
                <a:gd name="connsiteY13" fmla="*/ 696686 h 2272937"/>
                <a:gd name="connsiteX14" fmla="*/ 305245 w 1141268"/>
                <a:gd name="connsiteY14" fmla="*/ 740229 h 2272937"/>
                <a:gd name="connsiteX15" fmla="*/ 401040 w 1141268"/>
                <a:gd name="connsiteY15" fmla="*/ 705395 h 2272937"/>
                <a:gd name="connsiteX16" fmla="*/ 427165 w 1141268"/>
                <a:gd name="connsiteY16" fmla="*/ 740229 h 2272937"/>
                <a:gd name="connsiteX17" fmla="*/ 488125 w 1141268"/>
                <a:gd name="connsiteY17" fmla="*/ 705395 h 2272937"/>
                <a:gd name="connsiteX18" fmla="*/ 557794 w 1141268"/>
                <a:gd name="connsiteY18" fmla="*/ 696686 h 2272937"/>
                <a:gd name="connsiteX19" fmla="*/ 610045 w 1141268"/>
                <a:gd name="connsiteY19" fmla="*/ 609600 h 2272937"/>
                <a:gd name="connsiteX20" fmla="*/ 766800 w 1141268"/>
                <a:gd name="connsiteY20" fmla="*/ 513806 h 2272937"/>
                <a:gd name="connsiteX21" fmla="*/ 766800 w 1141268"/>
                <a:gd name="connsiteY21" fmla="*/ 426720 h 2272937"/>
                <a:gd name="connsiteX22" fmla="*/ 853885 w 1141268"/>
                <a:gd name="connsiteY22" fmla="*/ 374469 h 2272937"/>
                <a:gd name="connsiteX23" fmla="*/ 888720 w 1141268"/>
                <a:gd name="connsiteY23" fmla="*/ 357052 h 2272937"/>
                <a:gd name="connsiteX24" fmla="*/ 897428 w 1141268"/>
                <a:gd name="connsiteY24" fmla="*/ 278675 h 2272937"/>
                <a:gd name="connsiteX25" fmla="*/ 967097 w 1141268"/>
                <a:gd name="connsiteY25" fmla="*/ 243840 h 2272937"/>
                <a:gd name="connsiteX26" fmla="*/ 1036765 w 1141268"/>
                <a:gd name="connsiteY26" fmla="*/ 191589 h 2272937"/>
                <a:gd name="connsiteX27" fmla="*/ 1089017 w 1141268"/>
                <a:gd name="connsiteY27" fmla="*/ 121920 h 2272937"/>
                <a:gd name="connsiteX28" fmla="*/ 1141268 w 1141268"/>
                <a:gd name="connsiteY28" fmla="*/ 0 h 2272937"/>
                <a:gd name="connsiteX0" fmla="*/ 740674 w 1141268"/>
                <a:gd name="connsiteY0" fmla="*/ 2203269 h 2203269"/>
                <a:gd name="connsiteX1" fmla="*/ 592628 w 1141268"/>
                <a:gd name="connsiteY1" fmla="*/ 1985555 h 2203269"/>
                <a:gd name="connsiteX2" fmla="*/ 583920 w 1141268"/>
                <a:gd name="connsiteY2" fmla="*/ 1933303 h 2203269"/>
                <a:gd name="connsiteX3" fmla="*/ 496834 w 1141268"/>
                <a:gd name="connsiteY3" fmla="*/ 1924595 h 2203269"/>
                <a:gd name="connsiteX4" fmla="*/ 322663 w 1141268"/>
                <a:gd name="connsiteY4" fmla="*/ 1837509 h 2203269"/>
                <a:gd name="connsiteX5" fmla="*/ 244285 w 1141268"/>
                <a:gd name="connsiteY5" fmla="*/ 1611086 h 2203269"/>
                <a:gd name="connsiteX6" fmla="*/ 139783 w 1141268"/>
                <a:gd name="connsiteY6" fmla="*/ 1515292 h 2203269"/>
                <a:gd name="connsiteX7" fmla="*/ 113657 w 1141268"/>
                <a:gd name="connsiteY7" fmla="*/ 1428206 h 2203269"/>
                <a:gd name="connsiteX8" fmla="*/ 445 w 1141268"/>
                <a:gd name="connsiteY8" fmla="*/ 1105989 h 2203269"/>
                <a:gd name="connsiteX9" fmla="*/ 78823 w 1141268"/>
                <a:gd name="connsiteY9" fmla="*/ 1071155 h 2203269"/>
                <a:gd name="connsiteX10" fmla="*/ 192034 w 1141268"/>
                <a:gd name="connsiteY10" fmla="*/ 853440 h 2203269"/>
                <a:gd name="connsiteX11" fmla="*/ 174617 w 1141268"/>
                <a:gd name="connsiteY11" fmla="*/ 627017 h 2203269"/>
                <a:gd name="connsiteX12" fmla="*/ 261703 w 1141268"/>
                <a:gd name="connsiteY12" fmla="*/ 696686 h 2203269"/>
                <a:gd name="connsiteX13" fmla="*/ 305245 w 1141268"/>
                <a:gd name="connsiteY13" fmla="*/ 740229 h 2203269"/>
                <a:gd name="connsiteX14" fmla="*/ 401040 w 1141268"/>
                <a:gd name="connsiteY14" fmla="*/ 705395 h 2203269"/>
                <a:gd name="connsiteX15" fmla="*/ 427165 w 1141268"/>
                <a:gd name="connsiteY15" fmla="*/ 740229 h 2203269"/>
                <a:gd name="connsiteX16" fmla="*/ 488125 w 1141268"/>
                <a:gd name="connsiteY16" fmla="*/ 705395 h 2203269"/>
                <a:gd name="connsiteX17" fmla="*/ 557794 w 1141268"/>
                <a:gd name="connsiteY17" fmla="*/ 696686 h 2203269"/>
                <a:gd name="connsiteX18" fmla="*/ 610045 w 1141268"/>
                <a:gd name="connsiteY18" fmla="*/ 609600 h 2203269"/>
                <a:gd name="connsiteX19" fmla="*/ 766800 w 1141268"/>
                <a:gd name="connsiteY19" fmla="*/ 513806 h 2203269"/>
                <a:gd name="connsiteX20" fmla="*/ 766800 w 1141268"/>
                <a:gd name="connsiteY20" fmla="*/ 426720 h 2203269"/>
                <a:gd name="connsiteX21" fmla="*/ 853885 w 1141268"/>
                <a:gd name="connsiteY21" fmla="*/ 374469 h 2203269"/>
                <a:gd name="connsiteX22" fmla="*/ 888720 w 1141268"/>
                <a:gd name="connsiteY22" fmla="*/ 357052 h 2203269"/>
                <a:gd name="connsiteX23" fmla="*/ 897428 w 1141268"/>
                <a:gd name="connsiteY23" fmla="*/ 278675 h 2203269"/>
                <a:gd name="connsiteX24" fmla="*/ 967097 w 1141268"/>
                <a:gd name="connsiteY24" fmla="*/ 243840 h 2203269"/>
                <a:gd name="connsiteX25" fmla="*/ 1036765 w 1141268"/>
                <a:gd name="connsiteY25" fmla="*/ 191589 h 2203269"/>
                <a:gd name="connsiteX26" fmla="*/ 1089017 w 1141268"/>
                <a:gd name="connsiteY26" fmla="*/ 121920 h 2203269"/>
                <a:gd name="connsiteX27" fmla="*/ 1141268 w 1141268"/>
                <a:gd name="connsiteY27" fmla="*/ 0 h 2203269"/>
                <a:gd name="connsiteX0" fmla="*/ 592628 w 1141268"/>
                <a:gd name="connsiteY0" fmla="*/ 1985555 h 1985555"/>
                <a:gd name="connsiteX1" fmla="*/ 583920 w 1141268"/>
                <a:gd name="connsiteY1" fmla="*/ 1933303 h 1985555"/>
                <a:gd name="connsiteX2" fmla="*/ 496834 w 1141268"/>
                <a:gd name="connsiteY2" fmla="*/ 1924595 h 1985555"/>
                <a:gd name="connsiteX3" fmla="*/ 322663 w 1141268"/>
                <a:gd name="connsiteY3" fmla="*/ 1837509 h 1985555"/>
                <a:gd name="connsiteX4" fmla="*/ 244285 w 1141268"/>
                <a:gd name="connsiteY4" fmla="*/ 1611086 h 1985555"/>
                <a:gd name="connsiteX5" fmla="*/ 139783 w 1141268"/>
                <a:gd name="connsiteY5" fmla="*/ 1515292 h 1985555"/>
                <a:gd name="connsiteX6" fmla="*/ 113657 w 1141268"/>
                <a:gd name="connsiteY6" fmla="*/ 1428206 h 1985555"/>
                <a:gd name="connsiteX7" fmla="*/ 445 w 1141268"/>
                <a:gd name="connsiteY7" fmla="*/ 1105989 h 1985555"/>
                <a:gd name="connsiteX8" fmla="*/ 78823 w 1141268"/>
                <a:gd name="connsiteY8" fmla="*/ 1071155 h 1985555"/>
                <a:gd name="connsiteX9" fmla="*/ 192034 w 1141268"/>
                <a:gd name="connsiteY9" fmla="*/ 853440 h 1985555"/>
                <a:gd name="connsiteX10" fmla="*/ 174617 w 1141268"/>
                <a:gd name="connsiteY10" fmla="*/ 627017 h 1985555"/>
                <a:gd name="connsiteX11" fmla="*/ 261703 w 1141268"/>
                <a:gd name="connsiteY11" fmla="*/ 696686 h 1985555"/>
                <a:gd name="connsiteX12" fmla="*/ 305245 w 1141268"/>
                <a:gd name="connsiteY12" fmla="*/ 740229 h 1985555"/>
                <a:gd name="connsiteX13" fmla="*/ 401040 w 1141268"/>
                <a:gd name="connsiteY13" fmla="*/ 705395 h 1985555"/>
                <a:gd name="connsiteX14" fmla="*/ 427165 w 1141268"/>
                <a:gd name="connsiteY14" fmla="*/ 740229 h 1985555"/>
                <a:gd name="connsiteX15" fmla="*/ 488125 w 1141268"/>
                <a:gd name="connsiteY15" fmla="*/ 705395 h 1985555"/>
                <a:gd name="connsiteX16" fmla="*/ 557794 w 1141268"/>
                <a:gd name="connsiteY16" fmla="*/ 696686 h 1985555"/>
                <a:gd name="connsiteX17" fmla="*/ 610045 w 1141268"/>
                <a:gd name="connsiteY17" fmla="*/ 609600 h 1985555"/>
                <a:gd name="connsiteX18" fmla="*/ 766800 w 1141268"/>
                <a:gd name="connsiteY18" fmla="*/ 513806 h 1985555"/>
                <a:gd name="connsiteX19" fmla="*/ 766800 w 1141268"/>
                <a:gd name="connsiteY19" fmla="*/ 426720 h 1985555"/>
                <a:gd name="connsiteX20" fmla="*/ 853885 w 1141268"/>
                <a:gd name="connsiteY20" fmla="*/ 374469 h 1985555"/>
                <a:gd name="connsiteX21" fmla="*/ 888720 w 1141268"/>
                <a:gd name="connsiteY21" fmla="*/ 357052 h 1985555"/>
                <a:gd name="connsiteX22" fmla="*/ 897428 w 1141268"/>
                <a:gd name="connsiteY22" fmla="*/ 278675 h 1985555"/>
                <a:gd name="connsiteX23" fmla="*/ 967097 w 1141268"/>
                <a:gd name="connsiteY23" fmla="*/ 243840 h 1985555"/>
                <a:gd name="connsiteX24" fmla="*/ 1036765 w 1141268"/>
                <a:gd name="connsiteY24" fmla="*/ 191589 h 1985555"/>
                <a:gd name="connsiteX25" fmla="*/ 1089017 w 1141268"/>
                <a:gd name="connsiteY25" fmla="*/ 121920 h 1985555"/>
                <a:gd name="connsiteX26" fmla="*/ 1141268 w 1141268"/>
                <a:gd name="connsiteY26" fmla="*/ 0 h 1985555"/>
                <a:gd name="connsiteX0" fmla="*/ 583920 w 1141268"/>
                <a:gd name="connsiteY0" fmla="*/ 1933303 h 1933303"/>
                <a:gd name="connsiteX1" fmla="*/ 496834 w 1141268"/>
                <a:gd name="connsiteY1" fmla="*/ 1924595 h 1933303"/>
                <a:gd name="connsiteX2" fmla="*/ 322663 w 1141268"/>
                <a:gd name="connsiteY2" fmla="*/ 1837509 h 1933303"/>
                <a:gd name="connsiteX3" fmla="*/ 244285 w 1141268"/>
                <a:gd name="connsiteY3" fmla="*/ 1611086 h 1933303"/>
                <a:gd name="connsiteX4" fmla="*/ 139783 w 1141268"/>
                <a:gd name="connsiteY4" fmla="*/ 1515292 h 1933303"/>
                <a:gd name="connsiteX5" fmla="*/ 113657 w 1141268"/>
                <a:gd name="connsiteY5" fmla="*/ 1428206 h 1933303"/>
                <a:gd name="connsiteX6" fmla="*/ 445 w 1141268"/>
                <a:gd name="connsiteY6" fmla="*/ 1105989 h 1933303"/>
                <a:gd name="connsiteX7" fmla="*/ 78823 w 1141268"/>
                <a:gd name="connsiteY7" fmla="*/ 1071155 h 1933303"/>
                <a:gd name="connsiteX8" fmla="*/ 192034 w 1141268"/>
                <a:gd name="connsiteY8" fmla="*/ 853440 h 1933303"/>
                <a:gd name="connsiteX9" fmla="*/ 174617 w 1141268"/>
                <a:gd name="connsiteY9" fmla="*/ 627017 h 1933303"/>
                <a:gd name="connsiteX10" fmla="*/ 261703 w 1141268"/>
                <a:gd name="connsiteY10" fmla="*/ 696686 h 1933303"/>
                <a:gd name="connsiteX11" fmla="*/ 305245 w 1141268"/>
                <a:gd name="connsiteY11" fmla="*/ 740229 h 1933303"/>
                <a:gd name="connsiteX12" fmla="*/ 401040 w 1141268"/>
                <a:gd name="connsiteY12" fmla="*/ 705395 h 1933303"/>
                <a:gd name="connsiteX13" fmla="*/ 427165 w 1141268"/>
                <a:gd name="connsiteY13" fmla="*/ 740229 h 1933303"/>
                <a:gd name="connsiteX14" fmla="*/ 488125 w 1141268"/>
                <a:gd name="connsiteY14" fmla="*/ 705395 h 1933303"/>
                <a:gd name="connsiteX15" fmla="*/ 557794 w 1141268"/>
                <a:gd name="connsiteY15" fmla="*/ 696686 h 1933303"/>
                <a:gd name="connsiteX16" fmla="*/ 610045 w 1141268"/>
                <a:gd name="connsiteY16" fmla="*/ 609600 h 1933303"/>
                <a:gd name="connsiteX17" fmla="*/ 766800 w 1141268"/>
                <a:gd name="connsiteY17" fmla="*/ 513806 h 1933303"/>
                <a:gd name="connsiteX18" fmla="*/ 766800 w 1141268"/>
                <a:gd name="connsiteY18" fmla="*/ 426720 h 1933303"/>
                <a:gd name="connsiteX19" fmla="*/ 853885 w 1141268"/>
                <a:gd name="connsiteY19" fmla="*/ 374469 h 1933303"/>
                <a:gd name="connsiteX20" fmla="*/ 888720 w 1141268"/>
                <a:gd name="connsiteY20" fmla="*/ 357052 h 1933303"/>
                <a:gd name="connsiteX21" fmla="*/ 897428 w 1141268"/>
                <a:gd name="connsiteY21" fmla="*/ 278675 h 1933303"/>
                <a:gd name="connsiteX22" fmla="*/ 967097 w 1141268"/>
                <a:gd name="connsiteY22" fmla="*/ 243840 h 1933303"/>
                <a:gd name="connsiteX23" fmla="*/ 1036765 w 1141268"/>
                <a:gd name="connsiteY23" fmla="*/ 191589 h 1933303"/>
                <a:gd name="connsiteX24" fmla="*/ 1089017 w 1141268"/>
                <a:gd name="connsiteY24" fmla="*/ 121920 h 1933303"/>
                <a:gd name="connsiteX25" fmla="*/ 1141268 w 1141268"/>
                <a:gd name="connsiteY25" fmla="*/ 0 h 1933303"/>
                <a:gd name="connsiteX0" fmla="*/ 496834 w 1141268"/>
                <a:gd name="connsiteY0" fmla="*/ 1924595 h 1924595"/>
                <a:gd name="connsiteX1" fmla="*/ 322663 w 1141268"/>
                <a:gd name="connsiteY1" fmla="*/ 1837509 h 1924595"/>
                <a:gd name="connsiteX2" fmla="*/ 244285 w 1141268"/>
                <a:gd name="connsiteY2" fmla="*/ 1611086 h 1924595"/>
                <a:gd name="connsiteX3" fmla="*/ 139783 w 1141268"/>
                <a:gd name="connsiteY3" fmla="*/ 1515292 h 1924595"/>
                <a:gd name="connsiteX4" fmla="*/ 113657 w 1141268"/>
                <a:gd name="connsiteY4" fmla="*/ 1428206 h 1924595"/>
                <a:gd name="connsiteX5" fmla="*/ 445 w 1141268"/>
                <a:gd name="connsiteY5" fmla="*/ 1105989 h 1924595"/>
                <a:gd name="connsiteX6" fmla="*/ 78823 w 1141268"/>
                <a:gd name="connsiteY6" fmla="*/ 1071155 h 1924595"/>
                <a:gd name="connsiteX7" fmla="*/ 192034 w 1141268"/>
                <a:gd name="connsiteY7" fmla="*/ 853440 h 1924595"/>
                <a:gd name="connsiteX8" fmla="*/ 174617 w 1141268"/>
                <a:gd name="connsiteY8" fmla="*/ 627017 h 1924595"/>
                <a:gd name="connsiteX9" fmla="*/ 261703 w 1141268"/>
                <a:gd name="connsiteY9" fmla="*/ 696686 h 1924595"/>
                <a:gd name="connsiteX10" fmla="*/ 305245 w 1141268"/>
                <a:gd name="connsiteY10" fmla="*/ 740229 h 1924595"/>
                <a:gd name="connsiteX11" fmla="*/ 401040 w 1141268"/>
                <a:gd name="connsiteY11" fmla="*/ 705395 h 1924595"/>
                <a:gd name="connsiteX12" fmla="*/ 427165 w 1141268"/>
                <a:gd name="connsiteY12" fmla="*/ 740229 h 1924595"/>
                <a:gd name="connsiteX13" fmla="*/ 488125 w 1141268"/>
                <a:gd name="connsiteY13" fmla="*/ 705395 h 1924595"/>
                <a:gd name="connsiteX14" fmla="*/ 557794 w 1141268"/>
                <a:gd name="connsiteY14" fmla="*/ 696686 h 1924595"/>
                <a:gd name="connsiteX15" fmla="*/ 610045 w 1141268"/>
                <a:gd name="connsiteY15" fmla="*/ 609600 h 1924595"/>
                <a:gd name="connsiteX16" fmla="*/ 766800 w 1141268"/>
                <a:gd name="connsiteY16" fmla="*/ 513806 h 1924595"/>
                <a:gd name="connsiteX17" fmla="*/ 766800 w 1141268"/>
                <a:gd name="connsiteY17" fmla="*/ 426720 h 1924595"/>
                <a:gd name="connsiteX18" fmla="*/ 853885 w 1141268"/>
                <a:gd name="connsiteY18" fmla="*/ 374469 h 1924595"/>
                <a:gd name="connsiteX19" fmla="*/ 888720 w 1141268"/>
                <a:gd name="connsiteY19" fmla="*/ 357052 h 1924595"/>
                <a:gd name="connsiteX20" fmla="*/ 897428 w 1141268"/>
                <a:gd name="connsiteY20" fmla="*/ 278675 h 1924595"/>
                <a:gd name="connsiteX21" fmla="*/ 967097 w 1141268"/>
                <a:gd name="connsiteY21" fmla="*/ 243840 h 1924595"/>
                <a:gd name="connsiteX22" fmla="*/ 1036765 w 1141268"/>
                <a:gd name="connsiteY22" fmla="*/ 191589 h 1924595"/>
                <a:gd name="connsiteX23" fmla="*/ 1089017 w 1141268"/>
                <a:gd name="connsiteY23" fmla="*/ 121920 h 1924595"/>
                <a:gd name="connsiteX24" fmla="*/ 1141268 w 1141268"/>
                <a:gd name="connsiteY24" fmla="*/ 0 h 1924595"/>
                <a:gd name="connsiteX0" fmla="*/ 322663 w 1141268"/>
                <a:gd name="connsiteY0" fmla="*/ 1837509 h 1837509"/>
                <a:gd name="connsiteX1" fmla="*/ 244285 w 1141268"/>
                <a:gd name="connsiteY1" fmla="*/ 1611086 h 1837509"/>
                <a:gd name="connsiteX2" fmla="*/ 139783 w 1141268"/>
                <a:gd name="connsiteY2" fmla="*/ 1515292 h 1837509"/>
                <a:gd name="connsiteX3" fmla="*/ 113657 w 1141268"/>
                <a:gd name="connsiteY3" fmla="*/ 1428206 h 1837509"/>
                <a:gd name="connsiteX4" fmla="*/ 445 w 1141268"/>
                <a:gd name="connsiteY4" fmla="*/ 1105989 h 1837509"/>
                <a:gd name="connsiteX5" fmla="*/ 78823 w 1141268"/>
                <a:gd name="connsiteY5" fmla="*/ 1071155 h 1837509"/>
                <a:gd name="connsiteX6" fmla="*/ 192034 w 1141268"/>
                <a:gd name="connsiteY6" fmla="*/ 853440 h 1837509"/>
                <a:gd name="connsiteX7" fmla="*/ 174617 w 1141268"/>
                <a:gd name="connsiteY7" fmla="*/ 627017 h 1837509"/>
                <a:gd name="connsiteX8" fmla="*/ 261703 w 1141268"/>
                <a:gd name="connsiteY8" fmla="*/ 696686 h 1837509"/>
                <a:gd name="connsiteX9" fmla="*/ 305245 w 1141268"/>
                <a:gd name="connsiteY9" fmla="*/ 740229 h 1837509"/>
                <a:gd name="connsiteX10" fmla="*/ 401040 w 1141268"/>
                <a:gd name="connsiteY10" fmla="*/ 705395 h 1837509"/>
                <a:gd name="connsiteX11" fmla="*/ 427165 w 1141268"/>
                <a:gd name="connsiteY11" fmla="*/ 740229 h 1837509"/>
                <a:gd name="connsiteX12" fmla="*/ 488125 w 1141268"/>
                <a:gd name="connsiteY12" fmla="*/ 705395 h 1837509"/>
                <a:gd name="connsiteX13" fmla="*/ 557794 w 1141268"/>
                <a:gd name="connsiteY13" fmla="*/ 696686 h 1837509"/>
                <a:gd name="connsiteX14" fmla="*/ 610045 w 1141268"/>
                <a:gd name="connsiteY14" fmla="*/ 609600 h 1837509"/>
                <a:gd name="connsiteX15" fmla="*/ 766800 w 1141268"/>
                <a:gd name="connsiteY15" fmla="*/ 513806 h 1837509"/>
                <a:gd name="connsiteX16" fmla="*/ 766800 w 1141268"/>
                <a:gd name="connsiteY16" fmla="*/ 426720 h 1837509"/>
                <a:gd name="connsiteX17" fmla="*/ 853885 w 1141268"/>
                <a:gd name="connsiteY17" fmla="*/ 374469 h 1837509"/>
                <a:gd name="connsiteX18" fmla="*/ 888720 w 1141268"/>
                <a:gd name="connsiteY18" fmla="*/ 357052 h 1837509"/>
                <a:gd name="connsiteX19" fmla="*/ 897428 w 1141268"/>
                <a:gd name="connsiteY19" fmla="*/ 278675 h 1837509"/>
                <a:gd name="connsiteX20" fmla="*/ 967097 w 1141268"/>
                <a:gd name="connsiteY20" fmla="*/ 243840 h 1837509"/>
                <a:gd name="connsiteX21" fmla="*/ 1036765 w 1141268"/>
                <a:gd name="connsiteY21" fmla="*/ 191589 h 1837509"/>
                <a:gd name="connsiteX22" fmla="*/ 1089017 w 1141268"/>
                <a:gd name="connsiteY22" fmla="*/ 121920 h 1837509"/>
                <a:gd name="connsiteX23" fmla="*/ 1141268 w 1141268"/>
                <a:gd name="connsiteY23" fmla="*/ 0 h 1837509"/>
                <a:gd name="connsiteX0" fmla="*/ 244285 w 1141268"/>
                <a:gd name="connsiteY0" fmla="*/ 1611086 h 1611086"/>
                <a:gd name="connsiteX1" fmla="*/ 139783 w 1141268"/>
                <a:gd name="connsiteY1" fmla="*/ 1515292 h 1611086"/>
                <a:gd name="connsiteX2" fmla="*/ 113657 w 1141268"/>
                <a:gd name="connsiteY2" fmla="*/ 1428206 h 1611086"/>
                <a:gd name="connsiteX3" fmla="*/ 445 w 1141268"/>
                <a:gd name="connsiteY3" fmla="*/ 1105989 h 1611086"/>
                <a:gd name="connsiteX4" fmla="*/ 78823 w 1141268"/>
                <a:gd name="connsiteY4" fmla="*/ 1071155 h 1611086"/>
                <a:gd name="connsiteX5" fmla="*/ 192034 w 1141268"/>
                <a:gd name="connsiteY5" fmla="*/ 853440 h 1611086"/>
                <a:gd name="connsiteX6" fmla="*/ 174617 w 1141268"/>
                <a:gd name="connsiteY6" fmla="*/ 627017 h 1611086"/>
                <a:gd name="connsiteX7" fmla="*/ 261703 w 1141268"/>
                <a:gd name="connsiteY7" fmla="*/ 696686 h 1611086"/>
                <a:gd name="connsiteX8" fmla="*/ 305245 w 1141268"/>
                <a:gd name="connsiteY8" fmla="*/ 740229 h 1611086"/>
                <a:gd name="connsiteX9" fmla="*/ 401040 w 1141268"/>
                <a:gd name="connsiteY9" fmla="*/ 705395 h 1611086"/>
                <a:gd name="connsiteX10" fmla="*/ 427165 w 1141268"/>
                <a:gd name="connsiteY10" fmla="*/ 740229 h 1611086"/>
                <a:gd name="connsiteX11" fmla="*/ 488125 w 1141268"/>
                <a:gd name="connsiteY11" fmla="*/ 705395 h 1611086"/>
                <a:gd name="connsiteX12" fmla="*/ 557794 w 1141268"/>
                <a:gd name="connsiteY12" fmla="*/ 696686 h 1611086"/>
                <a:gd name="connsiteX13" fmla="*/ 610045 w 1141268"/>
                <a:gd name="connsiteY13" fmla="*/ 609600 h 1611086"/>
                <a:gd name="connsiteX14" fmla="*/ 766800 w 1141268"/>
                <a:gd name="connsiteY14" fmla="*/ 513806 h 1611086"/>
                <a:gd name="connsiteX15" fmla="*/ 766800 w 1141268"/>
                <a:gd name="connsiteY15" fmla="*/ 426720 h 1611086"/>
                <a:gd name="connsiteX16" fmla="*/ 853885 w 1141268"/>
                <a:gd name="connsiteY16" fmla="*/ 374469 h 1611086"/>
                <a:gd name="connsiteX17" fmla="*/ 888720 w 1141268"/>
                <a:gd name="connsiteY17" fmla="*/ 357052 h 1611086"/>
                <a:gd name="connsiteX18" fmla="*/ 897428 w 1141268"/>
                <a:gd name="connsiteY18" fmla="*/ 278675 h 1611086"/>
                <a:gd name="connsiteX19" fmla="*/ 967097 w 1141268"/>
                <a:gd name="connsiteY19" fmla="*/ 243840 h 1611086"/>
                <a:gd name="connsiteX20" fmla="*/ 1036765 w 1141268"/>
                <a:gd name="connsiteY20" fmla="*/ 191589 h 1611086"/>
                <a:gd name="connsiteX21" fmla="*/ 1089017 w 1141268"/>
                <a:gd name="connsiteY21" fmla="*/ 121920 h 1611086"/>
                <a:gd name="connsiteX22" fmla="*/ 1141268 w 1141268"/>
                <a:gd name="connsiteY22" fmla="*/ 0 h 1611086"/>
                <a:gd name="connsiteX0" fmla="*/ 139783 w 1141268"/>
                <a:gd name="connsiteY0" fmla="*/ 1515292 h 1515292"/>
                <a:gd name="connsiteX1" fmla="*/ 113657 w 1141268"/>
                <a:gd name="connsiteY1" fmla="*/ 1428206 h 1515292"/>
                <a:gd name="connsiteX2" fmla="*/ 445 w 1141268"/>
                <a:gd name="connsiteY2" fmla="*/ 1105989 h 1515292"/>
                <a:gd name="connsiteX3" fmla="*/ 78823 w 1141268"/>
                <a:gd name="connsiteY3" fmla="*/ 1071155 h 1515292"/>
                <a:gd name="connsiteX4" fmla="*/ 192034 w 1141268"/>
                <a:gd name="connsiteY4" fmla="*/ 853440 h 1515292"/>
                <a:gd name="connsiteX5" fmla="*/ 174617 w 1141268"/>
                <a:gd name="connsiteY5" fmla="*/ 627017 h 1515292"/>
                <a:gd name="connsiteX6" fmla="*/ 261703 w 1141268"/>
                <a:gd name="connsiteY6" fmla="*/ 696686 h 1515292"/>
                <a:gd name="connsiteX7" fmla="*/ 305245 w 1141268"/>
                <a:gd name="connsiteY7" fmla="*/ 740229 h 1515292"/>
                <a:gd name="connsiteX8" fmla="*/ 401040 w 1141268"/>
                <a:gd name="connsiteY8" fmla="*/ 705395 h 1515292"/>
                <a:gd name="connsiteX9" fmla="*/ 427165 w 1141268"/>
                <a:gd name="connsiteY9" fmla="*/ 740229 h 1515292"/>
                <a:gd name="connsiteX10" fmla="*/ 488125 w 1141268"/>
                <a:gd name="connsiteY10" fmla="*/ 705395 h 1515292"/>
                <a:gd name="connsiteX11" fmla="*/ 557794 w 1141268"/>
                <a:gd name="connsiteY11" fmla="*/ 696686 h 1515292"/>
                <a:gd name="connsiteX12" fmla="*/ 610045 w 1141268"/>
                <a:gd name="connsiteY12" fmla="*/ 609600 h 1515292"/>
                <a:gd name="connsiteX13" fmla="*/ 766800 w 1141268"/>
                <a:gd name="connsiteY13" fmla="*/ 513806 h 1515292"/>
                <a:gd name="connsiteX14" fmla="*/ 766800 w 1141268"/>
                <a:gd name="connsiteY14" fmla="*/ 426720 h 1515292"/>
                <a:gd name="connsiteX15" fmla="*/ 853885 w 1141268"/>
                <a:gd name="connsiteY15" fmla="*/ 374469 h 1515292"/>
                <a:gd name="connsiteX16" fmla="*/ 888720 w 1141268"/>
                <a:gd name="connsiteY16" fmla="*/ 357052 h 1515292"/>
                <a:gd name="connsiteX17" fmla="*/ 897428 w 1141268"/>
                <a:gd name="connsiteY17" fmla="*/ 278675 h 1515292"/>
                <a:gd name="connsiteX18" fmla="*/ 967097 w 1141268"/>
                <a:gd name="connsiteY18" fmla="*/ 243840 h 1515292"/>
                <a:gd name="connsiteX19" fmla="*/ 1036765 w 1141268"/>
                <a:gd name="connsiteY19" fmla="*/ 191589 h 1515292"/>
                <a:gd name="connsiteX20" fmla="*/ 1089017 w 1141268"/>
                <a:gd name="connsiteY20" fmla="*/ 121920 h 1515292"/>
                <a:gd name="connsiteX21" fmla="*/ 1141268 w 1141268"/>
                <a:gd name="connsiteY21" fmla="*/ 0 h 1515292"/>
                <a:gd name="connsiteX0" fmla="*/ 113657 w 1141268"/>
                <a:gd name="connsiteY0" fmla="*/ 1428206 h 1428206"/>
                <a:gd name="connsiteX1" fmla="*/ 445 w 1141268"/>
                <a:gd name="connsiteY1" fmla="*/ 1105989 h 1428206"/>
                <a:gd name="connsiteX2" fmla="*/ 78823 w 1141268"/>
                <a:gd name="connsiteY2" fmla="*/ 1071155 h 1428206"/>
                <a:gd name="connsiteX3" fmla="*/ 192034 w 1141268"/>
                <a:gd name="connsiteY3" fmla="*/ 853440 h 1428206"/>
                <a:gd name="connsiteX4" fmla="*/ 174617 w 1141268"/>
                <a:gd name="connsiteY4" fmla="*/ 627017 h 1428206"/>
                <a:gd name="connsiteX5" fmla="*/ 261703 w 1141268"/>
                <a:gd name="connsiteY5" fmla="*/ 696686 h 1428206"/>
                <a:gd name="connsiteX6" fmla="*/ 305245 w 1141268"/>
                <a:gd name="connsiteY6" fmla="*/ 740229 h 1428206"/>
                <a:gd name="connsiteX7" fmla="*/ 401040 w 1141268"/>
                <a:gd name="connsiteY7" fmla="*/ 705395 h 1428206"/>
                <a:gd name="connsiteX8" fmla="*/ 427165 w 1141268"/>
                <a:gd name="connsiteY8" fmla="*/ 740229 h 1428206"/>
                <a:gd name="connsiteX9" fmla="*/ 488125 w 1141268"/>
                <a:gd name="connsiteY9" fmla="*/ 705395 h 1428206"/>
                <a:gd name="connsiteX10" fmla="*/ 557794 w 1141268"/>
                <a:gd name="connsiteY10" fmla="*/ 696686 h 1428206"/>
                <a:gd name="connsiteX11" fmla="*/ 610045 w 1141268"/>
                <a:gd name="connsiteY11" fmla="*/ 609600 h 1428206"/>
                <a:gd name="connsiteX12" fmla="*/ 766800 w 1141268"/>
                <a:gd name="connsiteY12" fmla="*/ 513806 h 1428206"/>
                <a:gd name="connsiteX13" fmla="*/ 766800 w 1141268"/>
                <a:gd name="connsiteY13" fmla="*/ 426720 h 1428206"/>
                <a:gd name="connsiteX14" fmla="*/ 853885 w 1141268"/>
                <a:gd name="connsiteY14" fmla="*/ 374469 h 1428206"/>
                <a:gd name="connsiteX15" fmla="*/ 888720 w 1141268"/>
                <a:gd name="connsiteY15" fmla="*/ 357052 h 1428206"/>
                <a:gd name="connsiteX16" fmla="*/ 897428 w 1141268"/>
                <a:gd name="connsiteY16" fmla="*/ 278675 h 1428206"/>
                <a:gd name="connsiteX17" fmla="*/ 967097 w 1141268"/>
                <a:gd name="connsiteY17" fmla="*/ 243840 h 1428206"/>
                <a:gd name="connsiteX18" fmla="*/ 1036765 w 1141268"/>
                <a:gd name="connsiteY18" fmla="*/ 191589 h 1428206"/>
                <a:gd name="connsiteX19" fmla="*/ 1089017 w 1141268"/>
                <a:gd name="connsiteY19" fmla="*/ 121920 h 1428206"/>
                <a:gd name="connsiteX20" fmla="*/ 1141268 w 1141268"/>
                <a:gd name="connsiteY20" fmla="*/ 0 h 1428206"/>
                <a:gd name="connsiteX0" fmla="*/ 445 w 1141268"/>
                <a:gd name="connsiteY0" fmla="*/ 1105989 h 1105989"/>
                <a:gd name="connsiteX1" fmla="*/ 78823 w 1141268"/>
                <a:gd name="connsiteY1" fmla="*/ 1071155 h 1105989"/>
                <a:gd name="connsiteX2" fmla="*/ 192034 w 1141268"/>
                <a:gd name="connsiteY2" fmla="*/ 853440 h 1105989"/>
                <a:gd name="connsiteX3" fmla="*/ 174617 w 1141268"/>
                <a:gd name="connsiteY3" fmla="*/ 627017 h 1105989"/>
                <a:gd name="connsiteX4" fmla="*/ 261703 w 1141268"/>
                <a:gd name="connsiteY4" fmla="*/ 696686 h 1105989"/>
                <a:gd name="connsiteX5" fmla="*/ 305245 w 1141268"/>
                <a:gd name="connsiteY5" fmla="*/ 740229 h 1105989"/>
                <a:gd name="connsiteX6" fmla="*/ 401040 w 1141268"/>
                <a:gd name="connsiteY6" fmla="*/ 705395 h 1105989"/>
                <a:gd name="connsiteX7" fmla="*/ 427165 w 1141268"/>
                <a:gd name="connsiteY7" fmla="*/ 740229 h 1105989"/>
                <a:gd name="connsiteX8" fmla="*/ 488125 w 1141268"/>
                <a:gd name="connsiteY8" fmla="*/ 705395 h 1105989"/>
                <a:gd name="connsiteX9" fmla="*/ 557794 w 1141268"/>
                <a:gd name="connsiteY9" fmla="*/ 696686 h 1105989"/>
                <a:gd name="connsiteX10" fmla="*/ 610045 w 1141268"/>
                <a:gd name="connsiteY10" fmla="*/ 609600 h 1105989"/>
                <a:gd name="connsiteX11" fmla="*/ 766800 w 1141268"/>
                <a:gd name="connsiteY11" fmla="*/ 513806 h 1105989"/>
                <a:gd name="connsiteX12" fmla="*/ 766800 w 1141268"/>
                <a:gd name="connsiteY12" fmla="*/ 426720 h 1105989"/>
                <a:gd name="connsiteX13" fmla="*/ 853885 w 1141268"/>
                <a:gd name="connsiteY13" fmla="*/ 374469 h 1105989"/>
                <a:gd name="connsiteX14" fmla="*/ 888720 w 1141268"/>
                <a:gd name="connsiteY14" fmla="*/ 357052 h 1105989"/>
                <a:gd name="connsiteX15" fmla="*/ 897428 w 1141268"/>
                <a:gd name="connsiteY15" fmla="*/ 278675 h 1105989"/>
                <a:gd name="connsiteX16" fmla="*/ 967097 w 1141268"/>
                <a:gd name="connsiteY16" fmla="*/ 243840 h 1105989"/>
                <a:gd name="connsiteX17" fmla="*/ 1036765 w 1141268"/>
                <a:gd name="connsiteY17" fmla="*/ 191589 h 1105989"/>
                <a:gd name="connsiteX18" fmla="*/ 1089017 w 1141268"/>
                <a:gd name="connsiteY18" fmla="*/ 121920 h 1105989"/>
                <a:gd name="connsiteX19" fmla="*/ 1141268 w 1141268"/>
                <a:gd name="connsiteY19" fmla="*/ 0 h 110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1268" h="1105989">
                  <a:moveTo>
                    <a:pt x="445" y="1105989"/>
                  </a:moveTo>
                  <a:cubicBezTo>
                    <a:pt x="-5361" y="1046481"/>
                    <a:pt x="46892" y="1113246"/>
                    <a:pt x="78823" y="1071155"/>
                  </a:cubicBezTo>
                  <a:cubicBezTo>
                    <a:pt x="110754" y="1029064"/>
                    <a:pt x="176068" y="927463"/>
                    <a:pt x="192034" y="853440"/>
                  </a:cubicBezTo>
                  <a:cubicBezTo>
                    <a:pt x="208000" y="779417"/>
                    <a:pt x="163005" y="653143"/>
                    <a:pt x="174617" y="627017"/>
                  </a:cubicBezTo>
                  <a:cubicBezTo>
                    <a:pt x="186228" y="600891"/>
                    <a:pt x="239932" y="677817"/>
                    <a:pt x="261703" y="696686"/>
                  </a:cubicBezTo>
                  <a:cubicBezTo>
                    <a:pt x="283474" y="715555"/>
                    <a:pt x="282022" y="738778"/>
                    <a:pt x="305245" y="740229"/>
                  </a:cubicBezTo>
                  <a:cubicBezTo>
                    <a:pt x="328468" y="741680"/>
                    <a:pt x="380720" y="705395"/>
                    <a:pt x="401040" y="705395"/>
                  </a:cubicBezTo>
                  <a:cubicBezTo>
                    <a:pt x="421360" y="705395"/>
                    <a:pt x="412651" y="740229"/>
                    <a:pt x="427165" y="740229"/>
                  </a:cubicBezTo>
                  <a:cubicBezTo>
                    <a:pt x="441679" y="740229"/>
                    <a:pt x="466354" y="712652"/>
                    <a:pt x="488125" y="705395"/>
                  </a:cubicBezTo>
                  <a:cubicBezTo>
                    <a:pt x="509896" y="698138"/>
                    <a:pt x="537474" y="712652"/>
                    <a:pt x="557794" y="696686"/>
                  </a:cubicBezTo>
                  <a:cubicBezTo>
                    <a:pt x="578114" y="680720"/>
                    <a:pt x="575211" y="640080"/>
                    <a:pt x="610045" y="609600"/>
                  </a:cubicBezTo>
                  <a:cubicBezTo>
                    <a:pt x="644879" y="579120"/>
                    <a:pt x="740674" y="544286"/>
                    <a:pt x="766800" y="513806"/>
                  </a:cubicBezTo>
                  <a:cubicBezTo>
                    <a:pt x="792926" y="483326"/>
                    <a:pt x="752286" y="449943"/>
                    <a:pt x="766800" y="426720"/>
                  </a:cubicBezTo>
                  <a:cubicBezTo>
                    <a:pt x="781314" y="403497"/>
                    <a:pt x="833565" y="386080"/>
                    <a:pt x="853885" y="374469"/>
                  </a:cubicBezTo>
                  <a:cubicBezTo>
                    <a:pt x="874205" y="362858"/>
                    <a:pt x="881463" y="373018"/>
                    <a:pt x="888720" y="357052"/>
                  </a:cubicBezTo>
                  <a:cubicBezTo>
                    <a:pt x="895977" y="341086"/>
                    <a:pt x="884365" y="297544"/>
                    <a:pt x="897428" y="278675"/>
                  </a:cubicBezTo>
                  <a:cubicBezTo>
                    <a:pt x="910491" y="259806"/>
                    <a:pt x="943874" y="258354"/>
                    <a:pt x="967097" y="243840"/>
                  </a:cubicBezTo>
                  <a:cubicBezTo>
                    <a:pt x="990320" y="229326"/>
                    <a:pt x="1016445" y="211909"/>
                    <a:pt x="1036765" y="191589"/>
                  </a:cubicBezTo>
                  <a:cubicBezTo>
                    <a:pt x="1057085" y="171269"/>
                    <a:pt x="1071600" y="153851"/>
                    <a:pt x="1089017" y="121920"/>
                  </a:cubicBezTo>
                  <a:cubicBezTo>
                    <a:pt x="1106434" y="89988"/>
                    <a:pt x="1123851" y="44994"/>
                    <a:pt x="1141268" y="0"/>
                  </a:cubicBezTo>
                </a:path>
              </a:pathLst>
            </a:custGeom>
            <a:noFill/>
            <a:ln w="57150">
              <a:solidFill>
                <a:srgbClr val="007033">
                  <a:alpha val="5882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5279054" y="589037"/>
          <a:ext cx="6185014" cy="28619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394"/>
                <a:gridCol w="2118845"/>
                <a:gridCol w="2173522"/>
                <a:gridCol w="1638253"/>
              </a:tblGrid>
              <a:tr h="1354856">
                <a:tc>
                  <a:txBody>
                    <a:bodyPr/>
                    <a:lstStyle/>
                    <a:p>
                      <a:endParaRPr lang="pl-PL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 on the railway line </a:t>
                      </a:r>
                      <a:b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75 on the section </a:t>
                      </a:r>
                      <a:r>
                        <a:rPr lang="en-GB" sz="1050" b="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Białystok</a:t>
                      </a: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50" b="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Suwałki</a:t>
                      </a: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50" b="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Trakiszki</a:t>
                      </a: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(state border), </a:t>
                      </a:r>
                      <a:r>
                        <a:rPr lang="pl-PL" sz="1050" b="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stage</a:t>
                      </a:r>
                      <a:r>
                        <a:rPr lang="pl-PL" sz="1050" b="0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 </a:t>
                      </a:r>
                      <a:r>
                        <a:rPr lang="en-GB" sz="1050" b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</a:t>
                      </a:r>
                      <a:r>
                        <a:rPr lang="en-GB" sz="1050" b="1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Białystok</a:t>
                      </a:r>
                      <a:r>
                        <a:rPr lang="en-GB" sz="1050" b="1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en-GB" sz="1050" b="1" baseline="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Ełk</a:t>
                      </a:r>
                      <a:endParaRPr lang="en-GB" sz="1050" b="1" noProof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Preparation of results</a:t>
                      </a:r>
                      <a:r>
                        <a:rPr lang="en-AU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of feasibility study is completed</a:t>
                      </a:r>
                      <a:r>
                        <a:rPr lang="en-AU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AU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 application for funding under the third CEF call has</a:t>
                      </a:r>
                      <a:r>
                        <a:rPr lang="en-AU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been submitted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</a:t>
                      </a:r>
                      <a:r>
                        <a:rPr lang="en-AU" sz="100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6th of February 2017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AU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AU" sz="100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000" b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Execution of works planned for the years</a:t>
                      </a:r>
                      <a:r>
                        <a:rPr lang="en-GB" sz="1000" b="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000" b="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2020 – 2023</a:t>
                      </a:r>
                      <a:r>
                        <a:rPr lang="en-GB" sz="1000" b="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pl-PL" sz="1000" b="0" baseline="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pl-PL" sz="1000" baseline="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000" b="1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Approx</a:t>
                      </a:r>
                      <a:r>
                        <a:rPr lang="pl-PL" sz="1000" b="1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EUR 395 m</a:t>
                      </a:r>
                      <a:endParaRPr lang="en-GB" sz="1100" b="1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000" b="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ERTMS/ETCS</a:t>
                      </a:r>
                      <a:br>
                        <a:rPr lang="en-GB" sz="1000" b="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000" b="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installation within the project.</a:t>
                      </a:r>
                      <a:endParaRPr lang="en-GB" sz="1000" b="0" kern="1200" baseline="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1246547">
                <a:tc>
                  <a:txBody>
                    <a:bodyPr/>
                    <a:lstStyle/>
                    <a:p>
                      <a:endParaRPr lang="pl-PL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 on</a:t>
                      </a:r>
                      <a:r>
                        <a:rPr lang="en-GB" sz="1050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railway line on the section</a:t>
                      </a:r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05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Białystok</a:t>
                      </a:r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5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Suwałki</a:t>
                      </a:r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5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Trakiszki</a:t>
                      </a:r>
                      <a:r>
                        <a:rPr lang="en-GB" sz="105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(state border), </a:t>
                      </a:r>
                      <a:r>
                        <a:rPr lang="en-GB" sz="1050" b="1" baseline="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Ełk</a:t>
                      </a:r>
                      <a:r>
                        <a:rPr lang="en-GB" sz="1050" b="1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sz="1050" b="1" baseline="0" noProof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Trakiszki</a:t>
                      </a:r>
                      <a:r>
                        <a:rPr lang="en-GB" sz="1050" b="1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050" b="0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</a:t>
                      </a:r>
                      <a:endParaRPr lang="en-GB" sz="1050" b="0" noProof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GB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easibility</a:t>
                      </a:r>
                      <a:r>
                        <a:rPr lang="en-GB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study </a:t>
                      </a:r>
                      <a:r>
                        <a:rPr lang="pl-PL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completed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(120/140 </a:t>
                      </a:r>
                      <a:r>
                        <a:rPr lang="pl-PL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kph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variant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GB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pl-PL" sz="1000" baseline="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for EU </a:t>
                      </a:r>
                      <a:r>
                        <a:rPr lang="pl-PL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funds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planned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pl-PL" sz="1000" baseline="0" noProof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000" baseline="0" noProof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Approx</a:t>
                      </a:r>
                      <a:r>
                        <a:rPr lang="pl-PL" sz="10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EUR 420-600 m</a:t>
                      </a:r>
                      <a:endParaRPr lang="en-GB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baseline="0" noProof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Realisation of ERTMS/ETCS installation will be analysed in addition to the feasibility study. </a:t>
                      </a:r>
                      <a:endParaRPr lang="en-GB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9" name="Obraz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448" y="3535655"/>
            <a:ext cx="3000429" cy="3203250"/>
          </a:xfrm>
          <a:prstGeom prst="rect">
            <a:avLst/>
          </a:prstGeom>
        </p:spPr>
      </p:pic>
      <p:sp>
        <p:nvSpPr>
          <p:cNvPr id="15" name="pole tekstowe 14"/>
          <p:cNvSpPr txBox="1"/>
          <p:nvPr/>
        </p:nvSpPr>
        <p:spPr>
          <a:xfrm>
            <a:off x="5206482" y="3881535"/>
            <a:ext cx="3331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 smtClean="0"/>
              <a:t>Altogether</a:t>
            </a:r>
            <a:r>
              <a:rPr lang="pl-PL" sz="2800" b="1" dirty="0" smtClean="0"/>
              <a:t> </a:t>
            </a:r>
            <a:r>
              <a:rPr lang="pl-PL" sz="2800" b="1" dirty="0" err="1" smtClean="0"/>
              <a:t>approx</a:t>
            </a:r>
            <a:r>
              <a:rPr lang="pl-PL" sz="2800" b="1" dirty="0" smtClean="0"/>
              <a:t>.</a:t>
            </a:r>
          </a:p>
          <a:p>
            <a:pPr algn="ctr"/>
            <a:r>
              <a:rPr lang="pl-PL" sz="2800" b="1" dirty="0" smtClean="0"/>
              <a:t>EUR 1.76 – 1.94 </a:t>
            </a:r>
            <a:r>
              <a:rPr lang="pl-PL" sz="2800" b="1" dirty="0" err="1" smtClean="0"/>
              <a:t>bn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2486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199815" cy="8040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l-PL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Obraz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729" y="923319"/>
            <a:ext cx="3782903" cy="2843201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ymbol zastępczy zawartości 3"/>
          <p:cNvSpPr txBox="1">
            <a:spLocks/>
          </p:cNvSpPr>
          <p:nvPr/>
        </p:nvSpPr>
        <p:spPr bwMode="auto">
          <a:xfrm>
            <a:off x="719667" y="914852"/>
            <a:ext cx="5791009" cy="286404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Ø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–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200" b="1" dirty="0"/>
              <a:t>Basic </a:t>
            </a:r>
            <a:r>
              <a:rPr lang="pl-PL" sz="1200" b="1" dirty="0" err="1"/>
              <a:t>parameters</a:t>
            </a:r>
            <a:r>
              <a:rPr lang="pl-PL" sz="1200" b="1" dirty="0"/>
              <a:t> (</a:t>
            </a:r>
            <a:r>
              <a:rPr lang="pl-PL" sz="1200" b="1" dirty="0" err="1"/>
              <a:t>currently</a:t>
            </a:r>
            <a:r>
              <a:rPr lang="pl-PL" sz="1200" b="1" dirty="0" smtClean="0"/>
              <a:t>)</a:t>
            </a:r>
            <a:r>
              <a:rPr lang="pl-PL" sz="1200" dirty="0" smtClean="0">
                <a:solidFill>
                  <a:schemeClr val="tx1"/>
                </a:solidFill>
              </a:rPr>
              <a:t>: 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err="1" smtClean="0"/>
              <a:t>Double</a:t>
            </a:r>
            <a:r>
              <a:rPr lang="pl-PL" sz="1200" dirty="0" smtClean="0"/>
              <a:t> </a:t>
            </a:r>
            <a:r>
              <a:rPr lang="pl-PL" sz="1200" dirty="0" err="1" smtClean="0"/>
              <a:t>track</a:t>
            </a:r>
            <a:r>
              <a:rPr lang="pl-PL" sz="1200" dirty="0" smtClean="0"/>
              <a:t> </a:t>
            </a:r>
            <a:r>
              <a:rPr lang="pl-PL" sz="1200" dirty="0" err="1" smtClean="0"/>
              <a:t>line</a:t>
            </a:r>
            <a:r>
              <a:rPr lang="pl-PL" sz="1200" dirty="0" smtClean="0"/>
              <a:t>, </a:t>
            </a:r>
            <a:r>
              <a:rPr lang="pl-PL" sz="1200" dirty="0" err="1" smtClean="0"/>
              <a:t>electrified</a:t>
            </a:r>
            <a:r>
              <a:rPr lang="pl-PL" sz="1200" dirty="0" smtClean="0">
                <a:solidFill>
                  <a:schemeClr val="tx1"/>
                </a:solidFill>
              </a:rPr>
              <a:t>;</a:t>
            </a:r>
            <a:endParaRPr lang="pl-PL" sz="120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err="1" smtClean="0">
                <a:solidFill>
                  <a:schemeClr val="tx1"/>
                </a:solidFill>
              </a:rPr>
              <a:t>Length</a:t>
            </a:r>
            <a:r>
              <a:rPr lang="pl-PL" sz="1200" dirty="0" smtClean="0">
                <a:solidFill>
                  <a:schemeClr val="tx1"/>
                </a:solidFill>
              </a:rPr>
              <a:t> of the </a:t>
            </a:r>
            <a:r>
              <a:rPr lang="pl-PL" sz="1200" dirty="0" err="1" smtClean="0">
                <a:solidFill>
                  <a:schemeClr val="tx1"/>
                </a:solidFill>
              </a:rPr>
              <a:t>section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b="1" dirty="0" smtClean="0">
                <a:solidFill>
                  <a:schemeClr val="tx1"/>
                </a:solidFill>
              </a:rPr>
              <a:t>66 km (Warszawa – Sadowne), 36 km (Sadowne – Czyżew)</a:t>
            </a:r>
            <a:r>
              <a:rPr lang="pl-PL" sz="1200" dirty="0" smtClean="0">
                <a:solidFill>
                  <a:schemeClr val="tx1"/>
                </a:solidFill>
              </a:rPr>
              <a:t>; </a:t>
            </a:r>
            <a:endParaRPr lang="pl-PL" sz="120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Maximum </a:t>
            </a:r>
            <a:r>
              <a:rPr lang="pl-PL" sz="1200" dirty="0" err="1" smtClean="0">
                <a:solidFill>
                  <a:schemeClr val="tx1"/>
                </a:solidFill>
              </a:rPr>
              <a:t>speed</a:t>
            </a:r>
            <a:r>
              <a:rPr lang="pl-PL" sz="1200" dirty="0" smtClean="0">
                <a:solidFill>
                  <a:schemeClr val="tx1"/>
                </a:solidFill>
              </a:rPr>
              <a:t>: </a:t>
            </a:r>
          </a:p>
          <a:p>
            <a:pPr marL="171450" indent="-171450">
              <a:buFont typeface="Arial" pitchFamily="34" charset="0"/>
              <a:buChar char="•"/>
            </a:pPr>
            <a:endParaRPr lang="pl-PL" sz="120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endParaRPr lang="pl-PL" sz="1200" dirty="0">
              <a:solidFill>
                <a:schemeClr val="tx1"/>
              </a:solidFill>
            </a:endParaRPr>
          </a:p>
          <a:p>
            <a:pPr lvl="0">
              <a:spcBef>
                <a:spcPct val="0"/>
              </a:spcBef>
            </a:pPr>
            <a:endParaRPr lang="pl-PL" sz="1200" dirty="0" smtClean="0"/>
          </a:p>
          <a:p>
            <a:endParaRPr lang="pl-PL" sz="1200" dirty="0">
              <a:solidFill>
                <a:schemeClr val="tx1"/>
              </a:solidFill>
            </a:endParaRPr>
          </a:p>
          <a:p>
            <a:endParaRPr lang="pl-PL" sz="120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Axle </a:t>
            </a:r>
            <a:r>
              <a:rPr lang="pl-PL" sz="1200" dirty="0" err="1" smtClean="0">
                <a:solidFill>
                  <a:schemeClr val="tx1"/>
                </a:solidFill>
              </a:rPr>
              <a:t>load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b="1" dirty="0" smtClean="0">
                <a:solidFill>
                  <a:schemeClr val="tx1"/>
                </a:solidFill>
              </a:rPr>
              <a:t>221 </a:t>
            </a:r>
            <a:r>
              <a:rPr lang="pl-PL" sz="1200" b="1" dirty="0" err="1" smtClean="0">
                <a:solidFill>
                  <a:schemeClr val="tx1"/>
                </a:solidFill>
              </a:rPr>
              <a:t>kN</a:t>
            </a:r>
            <a:r>
              <a:rPr lang="pl-PL" sz="1200" b="1" dirty="0" smtClean="0">
                <a:solidFill>
                  <a:schemeClr val="tx1"/>
                </a:solidFill>
              </a:rPr>
              <a:t>.</a:t>
            </a:r>
            <a:endParaRPr lang="pl-PL" sz="1200" b="1" dirty="0">
              <a:solidFill>
                <a:schemeClr val="tx1"/>
              </a:solidFill>
            </a:endParaRPr>
          </a:p>
          <a:p>
            <a:pPr marL="171450" lvl="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>
              <a:solidFill>
                <a:schemeClr val="tx1"/>
              </a:solidFill>
              <a:ea typeface="Times New Roman"/>
            </a:endParaRPr>
          </a:p>
          <a:p>
            <a:pPr lvl="0" eaLnBrk="1" hangingPunct="1">
              <a:spcBef>
                <a:spcPct val="0"/>
              </a:spcBef>
              <a:buFont typeface="Arial" pitchFamily="34" charset="0"/>
              <a:buChar char="•"/>
            </a:pPr>
            <a:endParaRPr lang="pl-PL" sz="1200" b="1" dirty="0" smtClean="0"/>
          </a:p>
          <a:p>
            <a:pPr eaLnBrk="1" hangingPunct="1">
              <a:spcBef>
                <a:spcPct val="0"/>
              </a:spcBef>
            </a:pPr>
            <a:r>
              <a:rPr lang="pl-PL" sz="12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endParaRPr lang="pl-PL" sz="1200" b="1" dirty="0"/>
          </a:p>
          <a:p>
            <a:pPr eaLnBrk="1" hangingPunct="1">
              <a:spcBef>
                <a:spcPct val="0"/>
              </a:spcBef>
            </a:pPr>
            <a:endParaRPr lang="pl-PL" sz="1200" dirty="0" smtClean="0"/>
          </a:p>
          <a:p>
            <a:pPr eaLnBrk="1" hangingPunct="1">
              <a:spcBef>
                <a:spcPct val="0"/>
              </a:spcBef>
            </a:pPr>
            <a:endParaRPr lang="pl-PL" sz="1200" dirty="0" smtClean="0"/>
          </a:p>
          <a:p>
            <a:pPr lvl="0" eaLnBrk="1" hangingPunct="1">
              <a:spcBef>
                <a:spcPct val="0"/>
              </a:spcBef>
            </a:pPr>
            <a:endParaRPr lang="pl-PL" sz="1200" dirty="0">
              <a:solidFill>
                <a:schemeClr val="tx1"/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972477"/>
              </p:ext>
            </p:extLst>
          </p:nvPr>
        </p:nvGraphicFramePr>
        <p:xfrm>
          <a:off x="849803" y="2159186"/>
          <a:ext cx="2430495" cy="895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8720"/>
                <a:gridCol w="931775"/>
              </a:tblGrid>
              <a:tr h="205438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baseline="0" noProof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  <a:endParaRPr lang="pl-PL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</a:t>
                      </a:r>
                      <a:r>
                        <a:rPr lang="pl-PL" sz="105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pl-PL" sz="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passenger</a:t>
                      </a:r>
                      <a:r>
                        <a:rPr lang="pl-PL" sz="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trains</a:t>
                      </a:r>
                      <a:r>
                        <a:rPr lang="pl-PL" sz="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pl-PL" sz="8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160</a:t>
                      </a:r>
                      <a:endParaRPr lang="pl-PL" sz="1050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59</a:t>
                      </a:r>
                      <a:endParaRPr lang="pl-PL" sz="105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120</a:t>
                      </a:r>
                      <a:endParaRPr lang="pl-PL" sz="1050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41</a:t>
                      </a:r>
                      <a:endParaRPr lang="pl-PL" sz="105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2" name="Symbol zastępczy zawartości 3"/>
          <p:cNvSpPr txBox="1">
            <a:spLocks/>
          </p:cNvSpPr>
          <p:nvPr/>
        </p:nvSpPr>
        <p:spPr bwMode="auto">
          <a:xfrm>
            <a:off x="691675" y="3795068"/>
            <a:ext cx="10498665" cy="3062931"/>
          </a:xfrm>
          <a:prstGeom prst="rect">
            <a:avLst/>
          </a:prstGeom>
          <a:ln w="6350" cap="flat" cmpd="sng" algn="ctr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Ø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–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defRPr/>
            </a:pPr>
            <a:r>
              <a:rPr lang="pl-PL" sz="1200" b="1" dirty="0">
                <a:solidFill>
                  <a:prstClr val="black"/>
                </a:solidFill>
              </a:rPr>
              <a:t>CHARACTERISTICS OF THE </a:t>
            </a:r>
            <a:r>
              <a:rPr lang="pl-PL" sz="1200" b="1" dirty="0" smtClean="0">
                <a:solidFill>
                  <a:prstClr val="black"/>
                </a:solidFill>
              </a:rPr>
              <a:t>INVESTMENT</a:t>
            </a:r>
            <a:endParaRPr lang="pl-PL" sz="1200" b="1" dirty="0">
              <a:solidFill>
                <a:prstClr val="black"/>
              </a:solidFill>
            </a:endParaRPr>
          </a:p>
          <a:p>
            <a:pPr lvl="0" eaLnBrk="1" hangingPunct="1">
              <a:spcBef>
                <a:spcPct val="0"/>
              </a:spcBef>
              <a:defRPr/>
            </a:pPr>
            <a:r>
              <a:rPr lang="pl-PL" sz="1200" dirty="0" err="1" smtClean="0">
                <a:solidFill>
                  <a:prstClr val="black"/>
                </a:solidFill>
              </a:rPr>
              <a:t>Continuation</a:t>
            </a:r>
            <a:r>
              <a:rPr lang="pl-PL" sz="1200" dirty="0" smtClean="0">
                <a:solidFill>
                  <a:prstClr val="black"/>
                </a:solidFill>
              </a:rPr>
              <a:t> of </a:t>
            </a:r>
            <a:r>
              <a:rPr lang="pl-PL" sz="1200" dirty="0" err="1" smtClean="0">
                <a:solidFill>
                  <a:prstClr val="black"/>
                </a:solidFill>
              </a:rPr>
              <a:t>works</a:t>
            </a:r>
            <a:r>
              <a:rPr lang="pl-PL" sz="1200" dirty="0" smtClean="0">
                <a:solidFill>
                  <a:prstClr val="black"/>
                </a:solidFill>
              </a:rPr>
              <a:t> on Warszawa – Białystok </a:t>
            </a:r>
            <a:r>
              <a:rPr lang="pl-PL" sz="1200" dirty="0" err="1" smtClean="0">
                <a:solidFill>
                  <a:prstClr val="black"/>
                </a:solidFill>
              </a:rPr>
              <a:t>line</a:t>
            </a:r>
            <a:r>
              <a:rPr lang="pl-PL" sz="1200" dirty="0" smtClean="0">
                <a:solidFill>
                  <a:prstClr val="black"/>
                </a:solidFill>
              </a:rPr>
              <a:t>. The </a:t>
            </a:r>
            <a:r>
              <a:rPr lang="pl-PL" sz="1200" dirty="0" err="1" smtClean="0">
                <a:solidFill>
                  <a:prstClr val="black"/>
                </a:solidFill>
              </a:rPr>
              <a:t>works</a:t>
            </a:r>
            <a:r>
              <a:rPr lang="pl-PL" sz="1200" dirty="0" smtClean="0">
                <a:solidFill>
                  <a:prstClr val="black"/>
                </a:solidFill>
              </a:rPr>
              <a:t> </a:t>
            </a:r>
            <a:r>
              <a:rPr lang="pl-PL" sz="1200" dirty="0" err="1" smtClean="0">
                <a:solidFill>
                  <a:prstClr val="black"/>
                </a:solidFill>
              </a:rPr>
              <a:t>began</a:t>
            </a:r>
            <a:r>
              <a:rPr lang="pl-PL" sz="1200" dirty="0" smtClean="0">
                <a:solidFill>
                  <a:prstClr val="black"/>
                </a:solidFill>
              </a:rPr>
              <a:t> in </a:t>
            </a:r>
            <a:r>
              <a:rPr lang="pl-PL" sz="1200" dirty="0" err="1" smtClean="0">
                <a:solidFill>
                  <a:prstClr val="black"/>
                </a:solidFill>
              </a:rPr>
              <a:t>the</a:t>
            </a:r>
            <a:r>
              <a:rPr lang="pl-PL" sz="1200" dirty="0" smtClean="0">
                <a:solidFill>
                  <a:prstClr val="black"/>
                </a:solidFill>
              </a:rPr>
              <a:t> EU 2007 – 2013 financial </a:t>
            </a:r>
            <a:r>
              <a:rPr lang="pl-PL" sz="1200" dirty="0" err="1" smtClean="0">
                <a:solidFill>
                  <a:prstClr val="black"/>
                </a:solidFill>
              </a:rPr>
              <a:t>perspective</a:t>
            </a:r>
            <a:r>
              <a:rPr lang="pl-PL" sz="1200" b="1" dirty="0" smtClean="0">
                <a:solidFill>
                  <a:prstClr val="black"/>
                </a:solidFill>
              </a:rPr>
              <a:t>.</a:t>
            </a:r>
          </a:p>
          <a:p>
            <a:pPr lvl="0">
              <a:spcBef>
                <a:spcPct val="0"/>
              </a:spcBef>
              <a:defRPr/>
            </a:pPr>
            <a:r>
              <a:rPr lang="pl-PL" sz="1200" b="1" dirty="0" err="1" smtClean="0">
                <a:solidFill>
                  <a:prstClr val="black"/>
                </a:solidFill>
              </a:rPr>
              <a:t>End</a:t>
            </a:r>
            <a:r>
              <a:rPr lang="pl-PL" sz="1200" b="1" dirty="0" smtClean="0">
                <a:solidFill>
                  <a:prstClr val="black"/>
                </a:solidFill>
              </a:rPr>
              <a:t> of </a:t>
            </a:r>
            <a:r>
              <a:rPr lang="pl-PL" sz="1200" b="1" dirty="0" err="1" smtClean="0">
                <a:solidFill>
                  <a:prstClr val="black"/>
                </a:solidFill>
              </a:rPr>
              <a:t>works</a:t>
            </a:r>
            <a:r>
              <a:rPr lang="pl-PL" sz="1200" b="1" dirty="0" smtClean="0">
                <a:solidFill>
                  <a:prstClr val="black"/>
                </a:solidFill>
              </a:rPr>
              <a:t>: </a:t>
            </a:r>
            <a:r>
              <a:rPr lang="pl-PL" sz="1200" b="1" dirty="0" smtClean="0">
                <a:solidFill>
                  <a:schemeClr val="tx1"/>
                </a:solidFill>
                <a:ea typeface="Calibri" panose="020F0502020204030204" pitchFamily="34" charset="0"/>
              </a:rPr>
              <a:t>May</a:t>
            </a:r>
            <a:r>
              <a:rPr lang="pl-PL" sz="1200" b="1" dirty="0" smtClean="0">
                <a:solidFill>
                  <a:prstClr val="black"/>
                </a:solidFill>
              </a:rPr>
              <a:t> 2017 (Warszawa-Sadowne), 2020 (Sadowne-Czyżew)</a:t>
            </a:r>
          </a:p>
          <a:p>
            <a:pPr>
              <a:spcBef>
                <a:spcPts val="224"/>
              </a:spcBef>
              <a:defRPr/>
            </a:pPr>
            <a:endParaRPr lang="pl-PL" sz="900" b="1" dirty="0" smtClean="0">
              <a:solidFill>
                <a:prstClr val="black"/>
              </a:solidFill>
            </a:endParaRPr>
          </a:p>
          <a:p>
            <a:pPr>
              <a:spcBef>
                <a:spcPts val="224"/>
              </a:spcBef>
              <a:defRPr/>
            </a:pPr>
            <a:r>
              <a:rPr lang="en-US" sz="1200" b="1" dirty="0" smtClean="0">
                <a:solidFill>
                  <a:prstClr val="black"/>
                </a:solidFill>
              </a:rPr>
              <a:t>Most </a:t>
            </a:r>
            <a:r>
              <a:rPr lang="en-US" sz="1200" b="1" dirty="0">
                <a:solidFill>
                  <a:prstClr val="black"/>
                </a:solidFill>
              </a:rPr>
              <a:t>important problems affecting the </a:t>
            </a:r>
            <a:r>
              <a:rPr lang="en-US" sz="1200" b="1" dirty="0" smtClean="0">
                <a:solidFill>
                  <a:prstClr val="black"/>
                </a:solidFill>
              </a:rPr>
              <a:t>section:</a:t>
            </a:r>
            <a:endParaRPr lang="en-US" sz="1200" b="1" dirty="0">
              <a:solidFill>
                <a:prstClr val="black"/>
              </a:solidFill>
            </a:endParaRPr>
          </a:p>
          <a:p>
            <a:pPr marL="171450" indent="-171450">
              <a:spcBef>
                <a:spcPts val="224"/>
              </a:spcBef>
              <a:buFont typeface="Arial" panose="020B0604020202020204" pitchFamily="34" charset="0"/>
              <a:buChar char="•"/>
              <a:defRPr/>
            </a:pP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T</a:t>
            </a:r>
            <a:r>
              <a:rPr lang="en-US" sz="1200" dirty="0" err="1" smtClean="0">
                <a:solidFill>
                  <a:schemeClr val="tx1"/>
                </a:solidFill>
                <a:cs typeface="Times New Roman" pitchFamily="18" charset="0"/>
              </a:rPr>
              <a:t>echnical</a:t>
            </a:r>
            <a:r>
              <a:rPr lang="en-US" sz="1200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cs typeface="Times New Roman" pitchFamily="18" charset="0"/>
              </a:rPr>
              <a:t>condition of track superstructure, making it impossible to raise the speed</a:t>
            </a: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;</a:t>
            </a:r>
          </a:p>
          <a:p>
            <a:pPr marL="171450" indent="-171450">
              <a:spcBef>
                <a:spcPts val="224"/>
              </a:spcBef>
              <a:buFont typeface="Arial" panose="020B0604020202020204" pitchFamily="34" charset="0"/>
              <a:buChar char="•"/>
              <a:defRPr/>
            </a:pP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T</a:t>
            </a:r>
            <a:r>
              <a:rPr lang="en-US" sz="1200" dirty="0" err="1" smtClean="0">
                <a:solidFill>
                  <a:schemeClr val="tx1"/>
                </a:solidFill>
                <a:cs typeface="Times New Roman" pitchFamily="18" charset="0"/>
              </a:rPr>
              <a:t>echnical</a:t>
            </a:r>
            <a:r>
              <a:rPr lang="en-US" sz="1200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cs typeface="Times New Roman" pitchFamily="18" charset="0"/>
              </a:rPr>
              <a:t>condition of engineering structures</a:t>
            </a: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.</a:t>
            </a:r>
          </a:p>
          <a:p>
            <a:pPr marL="171450" indent="-171450">
              <a:spcBef>
                <a:spcPts val="224"/>
              </a:spcBef>
              <a:buFont typeface="Arial" panose="020B0604020202020204" pitchFamily="34" charset="0"/>
              <a:buChar char="•"/>
              <a:defRPr/>
            </a:pPr>
            <a:endParaRPr lang="pl-PL" sz="8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lvl="0">
              <a:spcBef>
                <a:spcPct val="0"/>
              </a:spcBef>
              <a:defRPr/>
            </a:pPr>
            <a:r>
              <a:rPr lang="pl-PL" sz="1200" b="1" dirty="0">
                <a:solidFill>
                  <a:srgbClr val="000000"/>
                </a:solidFill>
                <a:ea typeface="Times New Roman"/>
              </a:rPr>
              <a:t>Investment </a:t>
            </a:r>
            <a:r>
              <a:rPr lang="pl-PL" sz="1200" b="1" dirty="0" err="1">
                <a:solidFill>
                  <a:srgbClr val="000000"/>
                </a:solidFill>
                <a:ea typeface="Times New Roman"/>
              </a:rPr>
              <a:t>aims</a:t>
            </a:r>
            <a:r>
              <a:rPr lang="pl-PL" sz="1200" b="1" dirty="0">
                <a:solidFill>
                  <a:srgbClr val="000000"/>
                </a:solidFill>
                <a:ea typeface="Times New Roman"/>
              </a:rPr>
              <a:t> </a:t>
            </a:r>
            <a:r>
              <a:rPr lang="pl-PL" sz="1200" b="1" dirty="0" err="1">
                <a:solidFill>
                  <a:srgbClr val="000000"/>
                </a:solidFill>
                <a:ea typeface="Times New Roman"/>
              </a:rPr>
              <a:t>at</a:t>
            </a:r>
            <a:r>
              <a:rPr lang="pl-PL" sz="1200" b="1" dirty="0">
                <a:solidFill>
                  <a:srgbClr val="000000"/>
                </a:solidFill>
                <a:ea typeface="Times New Roman"/>
              </a:rPr>
              <a:t> </a:t>
            </a:r>
            <a:r>
              <a:rPr lang="pl-PL" sz="1200" b="1" dirty="0" err="1" smtClean="0">
                <a:solidFill>
                  <a:srgbClr val="000000"/>
                </a:solidFill>
                <a:ea typeface="Times New Roman"/>
              </a:rPr>
              <a:t>modernization</a:t>
            </a:r>
            <a:r>
              <a:rPr lang="pl-PL" sz="1200" b="1" dirty="0" smtClean="0">
                <a:solidFill>
                  <a:srgbClr val="000000"/>
                </a:solidFill>
                <a:ea typeface="Times New Roman"/>
              </a:rPr>
              <a:t> </a:t>
            </a:r>
            <a:r>
              <a:rPr lang="pl-PL" sz="1200" b="1" dirty="0">
                <a:solidFill>
                  <a:srgbClr val="000000"/>
                </a:solidFill>
                <a:ea typeface="Times New Roman"/>
              </a:rPr>
              <a:t>and </a:t>
            </a:r>
            <a:r>
              <a:rPr lang="pl-PL" sz="1200" b="1" dirty="0" err="1" smtClean="0">
                <a:solidFill>
                  <a:srgbClr val="000000"/>
                </a:solidFill>
                <a:ea typeface="Times New Roman"/>
              </a:rPr>
              <a:t>includes</a:t>
            </a:r>
            <a:r>
              <a:rPr lang="pl-PL" sz="1200" dirty="0" smtClean="0">
                <a:solidFill>
                  <a:schemeClr val="tx1"/>
                </a:solidFill>
                <a:ea typeface="Times New Roman"/>
                <a:cs typeface="Times New Roman" pitchFamily="18" charset="0"/>
              </a:rPr>
              <a:t>:</a:t>
            </a:r>
            <a:endParaRPr lang="pl-PL" sz="1200" dirty="0">
              <a:solidFill>
                <a:schemeClr val="tx1"/>
              </a:solidFill>
              <a:ea typeface="Times New Rom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R</a:t>
            </a:r>
            <a:r>
              <a:rPr lang="en-US" sz="1200" dirty="0" err="1" smtClean="0">
                <a:solidFill>
                  <a:schemeClr val="tx1"/>
                </a:solidFill>
              </a:rPr>
              <a:t>aising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 speed  to </a:t>
            </a:r>
            <a:r>
              <a:rPr lang="en-US" sz="1200" b="1" dirty="0">
                <a:solidFill>
                  <a:schemeClr val="tx1"/>
                </a:solidFill>
              </a:rPr>
              <a:t>160 </a:t>
            </a:r>
            <a:r>
              <a:rPr lang="en-AU" sz="1200" b="1" dirty="0" smtClean="0"/>
              <a:t>k</a:t>
            </a:r>
            <a:r>
              <a:rPr lang="pl-PL" sz="1200" b="1" dirty="0" smtClean="0"/>
              <a:t>p</a:t>
            </a:r>
            <a:r>
              <a:rPr lang="en-AU" sz="1200" b="1" dirty="0" smtClean="0"/>
              <a:t>h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for passenger trains and </a:t>
            </a:r>
            <a:r>
              <a:rPr lang="en-US" sz="1200" b="1" dirty="0">
                <a:solidFill>
                  <a:schemeClr val="tx1"/>
                </a:solidFill>
              </a:rPr>
              <a:t>120 </a:t>
            </a:r>
            <a:r>
              <a:rPr lang="en-AU" sz="1200" b="1" dirty="0" smtClean="0"/>
              <a:t>k</a:t>
            </a:r>
            <a:r>
              <a:rPr lang="pl-PL" sz="1200" b="1" dirty="0" smtClean="0"/>
              <a:t>p</a:t>
            </a:r>
            <a:r>
              <a:rPr lang="en-AU" sz="1200" b="1" dirty="0" smtClean="0"/>
              <a:t>h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for freight trains</a:t>
            </a:r>
            <a:r>
              <a:rPr lang="pl-PL" sz="1200" dirty="0" smtClean="0">
                <a:solidFill>
                  <a:schemeClr val="tx1"/>
                </a:solidFill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 smtClean="0">
                <a:solidFill>
                  <a:schemeClr val="tx1"/>
                </a:solidFill>
              </a:rPr>
              <a:t>Adjusting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</a:rPr>
              <a:t>traffic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</a:rPr>
              <a:t>control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</a:rPr>
              <a:t>systems</a:t>
            </a:r>
            <a:r>
              <a:rPr lang="pl-PL" sz="1200" dirty="0" smtClean="0">
                <a:solidFill>
                  <a:schemeClr val="tx1"/>
                </a:solidFill>
              </a:rPr>
              <a:t>  for </a:t>
            </a:r>
            <a:r>
              <a:rPr lang="pl-PL" sz="1200" dirty="0" err="1" smtClean="0">
                <a:solidFill>
                  <a:schemeClr val="tx1"/>
                </a:solidFill>
              </a:rPr>
              <a:t>cooperation</a:t>
            </a:r>
            <a:r>
              <a:rPr lang="pl-PL" sz="1200" dirty="0" smtClean="0">
                <a:solidFill>
                  <a:schemeClr val="tx1"/>
                </a:solidFill>
              </a:rPr>
              <a:t> with ERTMS/ETCS;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 smtClean="0">
                <a:solidFill>
                  <a:schemeClr val="tx1"/>
                </a:solidFill>
              </a:rPr>
              <a:t>Reconstruction</a:t>
            </a:r>
            <a:r>
              <a:rPr lang="pl-PL" sz="1200" dirty="0" smtClean="0">
                <a:solidFill>
                  <a:schemeClr val="tx1"/>
                </a:solidFill>
              </a:rPr>
              <a:t> of  </a:t>
            </a:r>
            <a:r>
              <a:rPr lang="pl-PL" sz="1200" dirty="0" err="1" smtClean="0">
                <a:solidFill>
                  <a:schemeClr val="tx1"/>
                </a:solidFill>
              </a:rPr>
              <a:t>track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</a:rPr>
              <a:t>superstructure</a:t>
            </a:r>
            <a:r>
              <a:rPr lang="pl-PL" sz="1200" dirty="0" smtClean="0">
                <a:solidFill>
                  <a:schemeClr val="tx1"/>
                </a:solidFill>
              </a:rPr>
              <a:t> and  </a:t>
            </a:r>
            <a:r>
              <a:rPr lang="pl-PL" sz="1200" dirty="0" err="1" smtClean="0">
                <a:solidFill>
                  <a:schemeClr val="tx1"/>
                </a:solidFill>
              </a:rPr>
              <a:t>track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</a:rPr>
              <a:t>substructure</a:t>
            </a:r>
            <a:r>
              <a:rPr lang="pl-PL" sz="1200" dirty="0" smtClean="0">
                <a:solidFill>
                  <a:schemeClr val="tx1"/>
                </a:solidFill>
              </a:rPr>
              <a:t>, engineering </a:t>
            </a:r>
            <a:r>
              <a:rPr lang="pl-PL" sz="1200" dirty="0" err="1" smtClean="0">
                <a:solidFill>
                  <a:schemeClr val="tx1"/>
                </a:solidFill>
              </a:rPr>
              <a:t>structures</a:t>
            </a:r>
            <a:r>
              <a:rPr lang="pl-PL" sz="1200" dirty="0" smtClean="0">
                <a:solidFill>
                  <a:schemeClr val="tx1"/>
                </a:solidFill>
              </a:rPr>
              <a:t> and </a:t>
            </a:r>
            <a:r>
              <a:rPr lang="pl-PL" sz="1200" dirty="0" err="1" smtClean="0">
                <a:solidFill>
                  <a:schemeClr val="tx1"/>
                </a:solidFill>
              </a:rPr>
              <a:t>catenary</a:t>
            </a:r>
            <a:r>
              <a:rPr lang="pl-PL" sz="1200" dirty="0" smtClean="0">
                <a:solidFill>
                  <a:schemeClr val="tx1"/>
                </a:solidFill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smtClean="0"/>
              <a:t>C</a:t>
            </a:r>
            <a:r>
              <a:rPr lang="en-US" sz="1200" dirty="0" err="1" smtClean="0"/>
              <a:t>onstruction</a:t>
            </a:r>
            <a:r>
              <a:rPr lang="en-US" sz="1200" dirty="0" smtClean="0"/>
              <a:t> </a:t>
            </a:r>
            <a:r>
              <a:rPr lang="en-US" sz="1200" dirty="0"/>
              <a:t>of a new bridge over Bug </a:t>
            </a:r>
            <a:r>
              <a:rPr lang="pl-PL" sz="1200" dirty="0" err="1" smtClean="0"/>
              <a:t>river</a:t>
            </a:r>
            <a:r>
              <a:rPr lang="pl-PL" sz="1200" dirty="0" smtClean="0"/>
              <a:t> </a:t>
            </a:r>
            <a:r>
              <a:rPr lang="en-US" sz="1200" dirty="0" smtClean="0"/>
              <a:t>and </a:t>
            </a:r>
            <a:r>
              <a:rPr lang="en-US" sz="1200" dirty="0"/>
              <a:t>the second track on </a:t>
            </a:r>
            <a:r>
              <a:rPr lang="en-US" sz="1200" dirty="0" err="1"/>
              <a:t>Prostyń</a:t>
            </a:r>
            <a:r>
              <a:rPr lang="en-US" sz="1200" dirty="0"/>
              <a:t> Bug – </a:t>
            </a:r>
            <a:r>
              <a:rPr lang="en-US" sz="1200" dirty="0" err="1"/>
              <a:t>Małkinia</a:t>
            </a:r>
            <a:r>
              <a:rPr lang="en-US" sz="1200" dirty="0"/>
              <a:t> </a:t>
            </a:r>
            <a:r>
              <a:rPr lang="pl-PL" sz="1200" dirty="0" err="1" smtClean="0"/>
              <a:t>section</a:t>
            </a:r>
            <a:r>
              <a:rPr lang="pl-PL" sz="1200" dirty="0" smtClean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The </a:t>
            </a:r>
            <a:r>
              <a:rPr lang="pl-PL" sz="1200" dirty="0" err="1" smtClean="0">
                <a:solidFill>
                  <a:schemeClr val="tx1"/>
                </a:solidFill>
              </a:rPr>
              <a:t>project</a:t>
            </a:r>
            <a:r>
              <a:rPr lang="pl-PL" sz="1200" dirty="0">
                <a:solidFill>
                  <a:schemeClr val="tx1"/>
                </a:solidFill>
              </a:rPr>
              <a:t>: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i="1" dirty="0">
                <a:solidFill>
                  <a:schemeClr val="tx1"/>
                </a:solidFill>
              </a:rPr>
              <a:t>Works on E 75 </a:t>
            </a:r>
            <a:r>
              <a:rPr lang="pl-PL" sz="1200" i="1" dirty="0" err="1">
                <a:solidFill>
                  <a:schemeClr val="tx1"/>
                </a:solidFill>
              </a:rPr>
              <a:t>at</a:t>
            </a:r>
            <a:r>
              <a:rPr lang="pl-PL" sz="1200" i="1" dirty="0">
                <a:solidFill>
                  <a:schemeClr val="tx1"/>
                </a:solidFill>
              </a:rPr>
              <a:t> Sadowne – Czyżew </a:t>
            </a:r>
            <a:r>
              <a:rPr lang="pl-PL" sz="1200" i="1" dirty="0" err="1">
                <a:solidFill>
                  <a:schemeClr val="tx1"/>
                </a:solidFill>
              </a:rPr>
              <a:t>section</a:t>
            </a:r>
            <a:r>
              <a:rPr lang="pl-PL" sz="1200" i="1" dirty="0">
                <a:solidFill>
                  <a:schemeClr val="tx1"/>
                </a:solidFill>
              </a:rPr>
              <a:t>, </a:t>
            </a:r>
            <a:r>
              <a:rPr lang="pl-PL" sz="1200" i="1" dirty="0" err="1">
                <a:solidFill>
                  <a:schemeClr val="tx1"/>
                </a:solidFill>
              </a:rPr>
              <a:t>along</a:t>
            </a:r>
            <a:r>
              <a:rPr lang="pl-PL" sz="1200" i="1" dirty="0">
                <a:solidFill>
                  <a:schemeClr val="tx1"/>
                </a:solidFill>
              </a:rPr>
              <a:t> with </a:t>
            </a:r>
            <a:r>
              <a:rPr lang="pl-PL" sz="1200" i="1" dirty="0" err="1">
                <a:solidFill>
                  <a:schemeClr val="tx1"/>
                </a:solidFill>
              </a:rPr>
              <a:t>other</a:t>
            </a:r>
            <a:r>
              <a:rPr lang="pl-PL" sz="1200" i="1" dirty="0">
                <a:solidFill>
                  <a:schemeClr val="tx1"/>
                </a:solidFill>
              </a:rPr>
              <a:t> </a:t>
            </a:r>
            <a:r>
              <a:rPr lang="pl-PL" sz="1200" i="1" dirty="0" err="1">
                <a:solidFill>
                  <a:schemeClr val="tx1"/>
                </a:solidFill>
              </a:rPr>
              <a:t>works</a:t>
            </a:r>
            <a:r>
              <a:rPr lang="pl-PL" sz="1200" i="1" dirty="0">
                <a:solidFill>
                  <a:schemeClr val="tx1"/>
                </a:solidFill>
              </a:rPr>
              <a:t> </a:t>
            </a:r>
            <a:r>
              <a:rPr lang="pl-PL" sz="1200" i="1" dirty="0" err="1">
                <a:solidFill>
                  <a:schemeClr val="tx1"/>
                </a:solidFill>
              </a:rPr>
              <a:t>at</a:t>
            </a:r>
            <a:r>
              <a:rPr lang="pl-PL" sz="1200" i="1" dirty="0">
                <a:solidFill>
                  <a:schemeClr val="tx1"/>
                </a:solidFill>
              </a:rPr>
              <a:t> Warszawa Rembertów – Sadowne </a:t>
            </a:r>
            <a:r>
              <a:rPr lang="pl-PL" sz="1200" i="1" dirty="0" err="1" smtClean="0">
                <a:solidFill>
                  <a:schemeClr val="tx1"/>
                </a:solidFill>
              </a:rPr>
              <a:t>section</a:t>
            </a:r>
            <a:r>
              <a:rPr lang="pl-PL" sz="1200" i="1" dirty="0" smtClean="0">
                <a:solidFill>
                  <a:schemeClr val="tx1"/>
                </a:solidFill>
              </a:rPr>
              <a:t> </a:t>
            </a:r>
            <a:r>
              <a:rPr lang="pl-PL" sz="1200" dirty="0">
                <a:solidFill>
                  <a:schemeClr val="tx1"/>
                </a:solidFill>
              </a:rPr>
              <a:t>was </a:t>
            </a:r>
            <a:r>
              <a:rPr lang="pl-PL" sz="1200" dirty="0" err="1">
                <a:solidFill>
                  <a:schemeClr val="tx1"/>
                </a:solidFill>
              </a:rPr>
              <a:t>positively</a:t>
            </a:r>
            <a:r>
              <a:rPr lang="pl-PL" sz="1200" dirty="0">
                <a:solidFill>
                  <a:schemeClr val="tx1"/>
                </a:solidFill>
              </a:rPr>
              <a:t> </a:t>
            </a:r>
            <a:r>
              <a:rPr lang="pl-PL" sz="1200" dirty="0" err="1">
                <a:solidFill>
                  <a:schemeClr val="tx1"/>
                </a:solidFill>
              </a:rPr>
              <a:t>evaluated</a:t>
            </a:r>
            <a:r>
              <a:rPr lang="pl-PL" sz="1200" dirty="0">
                <a:solidFill>
                  <a:schemeClr val="tx1"/>
                </a:solidFill>
              </a:rPr>
              <a:t> in the </a:t>
            </a:r>
            <a:r>
              <a:rPr lang="pl-PL" sz="1200" dirty="0" smtClean="0">
                <a:solidFill>
                  <a:schemeClr val="tx1"/>
                </a:solidFill>
              </a:rPr>
              <a:t>first </a:t>
            </a:r>
            <a:r>
              <a:rPr lang="pl-PL" sz="1200" dirty="0" err="1">
                <a:solidFill>
                  <a:schemeClr val="tx1"/>
                </a:solidFill>
              </a:rPr>
              <a:t>call</a:t>
            </a:r>
            <a:r>
              <a:rPr lang="pl-PL" sz="1200" dirty="0">
                <a:solidFill>
                  <a:schemeClr val="tx1"/>
                </a:solidFill>
              </a:rPr>
              <a:t> of CEF</a:t>
            </a:r>
            <a:r>
              <a:rPr lang="pl-PL" sz="1200" dirty="0" smtClean="0">
                <a:solidFill>
                  <a:schemeClr val="tx1"/>
                </a:solidFill>
              </a:rPr>
              <a:t> and the Grant Agreement was </a:t>
            </a:r>
            <a:r>
              <a:rPr lang="pl-PL" sz="1200" dirty="0" err="1" smtClean="0">
                <a:solidFill>
                  <a:schemeClr val="tx1"/>
                </a:solidFill>
              </a:rPr>
              <a:t>signed</a:t>
            </a:r>
            <a:r>
              <a:rPr lang="pl-PL" sz="1200" dirty="0" smtClean="0">
                <a:solidFill>
                  <a:schemeClr val="tx1"/>
                </a:solidFill>
              </a:rPr>
              <a:t>.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13" name="Strzałka w dół 12"/>
          <p:cNvSpPr/>
          <p:nvPr/>
        </p:nvSpPr>
        <p:spPr>
          <a:xfrm rot="17828041">
            <a:off x="7013485" y="2008901"/>
            <a:ext cx="234398" cy="936104"/>
          </a:xfrm>
          <a:prstGeom prst="downArrow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trzałka w dół 13"/>
          <p:cNvSpPr/>
          <p:nvPr/>
        </p:nvSpPr>
        <p:spPr>
          <a:xfrm rot="8940000">
            <a:off x="8638783" y="2264937"/>
            <a:ext cx="234398" cy="936104"/>
          </a:xfrm>
          <a:prstGeom prst="downArrow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Strzałka w dół 14"/>
          <p:cNvSpPr/>
          <p:nvPr/>
        </p:nvSpPr>
        <p:spPr>
          <a:xfrm rot="28620000">
            <a:off x="7483476" y="3057755"/>
            <a:ext cx="234398" cy="936104"/>
          </a:xfrm>
          <a:prstGeom prst="downArrow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32617"/>
              </p:ext>
            </p:extLst>
          </p:nvPr>
        </p:nvGraphicFramePr>
        <p:xfrm>
          <a:off x="3280298" y="2149661"/>
          <a:ext cx="2430495" cy="9048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2463"/>
                <a:gridCol w="1208032"/>
              </a:tblGrid>
              <a:tr h="205438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baseline="0" noProof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  <a:endParaRPr lang="pl-PL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</a:t>
                      </a:r>
                      <a:r>
                        <a:rPr lang="pl-PL" sz="105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pl-PL" sz="800" b="1" kern="1200" dirty="0" err="1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freight</a:t>
                      </a:r>
                      <a:r>
                        <a:rPr lang="pl-PL" sz="800" b="1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800" b="1" kern="1200" dirty="0" err="1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trains</a:t>
                      </a:r>
                      <a:r>
                        <a:rPr lang="pl-PL" sz="800" b="1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44450" marR="4445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120</a:t>
                      </a:r>
                      <a:endParaRPr lang="pl-PL" sz="1050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59</a:t>
                      </a:r>
                      <a:endParaRPr lang="pl-PL" sz="105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100</a:t>
                      </a:r>
                      <a:endParaRPr lang="pl-PL" sz="1050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7</a:t>
                      </a:r>
                      <a:endParaRPr lang="pl-PL" sz="105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80</a:t>
                      </a:r>
                      <a:endParaRPr lang="pl-PL" sz="1050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05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7" name="Tytuł 2"/>
          <p:cNvSpPr txBox="1">
            <a:spLocks/>
          </p:cNvSpPr>
          <p:nvPr/>
        </p:nvSpPr>
        <p:spPr bwMode="auto">
          <a:xfrm>
            <a:off x="110067" y="143934"/>
            <a:ext cx="10008214" cy="54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l-PL" sz="1200" dirty="0" err="1" smtClean="0">
                <a:solidFill>
                  <a:schemeClr val="bg1"/>
                </a:solidFill>
              </a:rPr>
              <a:t>Modernization</a:t>
            </a:r>
            <a:r>
              <a:rPr lang="pl-PL" sz="1200" dirty="0" smtClean="0">
                <a:solidFill>
                  <a:schemeClr val="bg1"/>
                </a:solidFill>
              </a:rPr>
              <a:t> of  E 75 </a:t>
            </a:r>
            <a:r>
              <a:rPr lang="pl-PL" sz="1200" dirty="0" err="1" smtClean="0">
                <a:solidFill>
                  <a:schemeClr val="bg1"/>
                </a:solidFill>
              </a:rPr>
              <a:t>Rail</a:t>
            </a:r>
            <a:r>
              <a:rPr lang="pl-PL" sz="1200" dirty="0" smtClean="0">
                <a:solidFill>
                  <a:schemeClr val="bg1"/>
                </a:solidFill>
              </a:rPr>
              <a:t> </a:t>
            </a:r>
            <a:r>
              <a:rPr lang="pl-PL" sz="1200" dirty="0" err="1" smtClean="0">
                <a:solidFill>
                  <a:schemeClr val="bg1"/>
                </a:solidFill>
              </a:rPr>
              <a:t>Baltica</a:t>
            </a:r>
            <a:r>
              <a:rPr lang="pl-PL" sz="1200" dirty="0" smtClean="0">
                <a:solidFill>
                  <a:schemeClr val="bg1"/>
                </a:solidFill>
              </a:rPr>
              <a:t> Warszawa – Białystok – </a:t>
            </a:r>
            <a:r>
              <a:rPr lang="pl-PL" sz="1200" dirty="0" err="1" smtClean="0">
                <a:solidFill>
                  <a:schemeClr val="bg1"/>
                </a:solidFill>
              </a:rPr>
              <a:t>state</a:t>
            </a:r>
            <a:r>
              <a:rPr lang="pl-PL" sz="1200" dirty="0" smtClean="0">
                <a:solidFill>
                  <a:schemeClr val="bg1"/>
                </a:solidFill>
              </a:rPr>
              <a:t> </a:t>
            </a:r>
            <a:r>
              <a:rPr lang="pl-PL" sz="1200" dirty="0" err="1" smtClean="0">
                <a:solidFill>
                  <a:schemeClr val="bg1"/>
                </a:solidFill>
              </a:rPr>
              <a:t>border</a:t>
            </a:r>
            <a:r>
              <a:rPr lang="pl-PL" sz="1200" dirty="0" smtClean="0">
                <a:solidFill>
                  <a:schemeClr val="bg1"/>
                </a:solidFill>
              </a:rPr>
              <a:t> with </a:t>
            </a:r>
            <a:r>
              <a:rPr lang="pl-PL" sz="1200" dirty="0" err="1" smtClean="0">
                <a:solidFill>
                  <a:schemeClr val="bg1"/>
                </a:solidFill>
              </a:rPr>
              <a:t>Lithuania</a:t>
            </a:r>
            <a:r>
              <a:rPr lang="pl-PL" sz="1200" dirty="0" smtClean="0">
                <a:solidFill>
                  <a:schemeClr val="bg1"/>
                </a:solidFill>
              </a:rPr>
              <a:t>, </a:t>
            </a:r>
            <a:r>
              <a:rPr lang="pl-PL" sz="1200" dirty="0" err="1" smtClean="0">
                <a:solidFill>
                  <a:schemeClr val="bg1"/>
                </a:solidFill>
              </a:rPr>
              <a:t>stage</a:t>
            </a:r>
            <a:r>
              <a:rPr lang="pl-PL" sz="1200" dirty="0" smtClean="0">
                <a:solidFill>
                  <a:schemeClr val="bg1"/>
                </a:solidFill>
              </a:rPr>
              <a:t> I, Warszawa Rembertów – Zielonka – Tłuszcz (Sadowne) </a:t>
            </a:r>
            <a:r>
              <a:rPr lang="pl-PL" sz="1200" dirty="0" err="1" smtClean="0">
                <a:solidFill>
                  <a:schemeClr val="bg1"/>
                </a:solidFill>
              </a:rPr>
              <a:t>section</a:t>
            </a:r>
            <a:r>
              <a:rPr lang="pl-PL" sz="1200" dirty="0" smtClean="0">
                <a:solidFill>
                  <a:schemeClr val="bg1"/>
                </a:solidFill>
              </a:rPr>
              <a:t>; </a:t>
            </a:r>
            <a:r>
              <a:rPr lang="pl-PL" sz="1200" dirty="0" err="1">
                <a:solidFill>
                  <a:schemeClr val="bg1"/>
                </a:solidFill>
              </a:rPr>
              <a:t>P</a:t>
            </a:r>
            <a:r>
              <a:rPr lang="pl-PL" sz="1200" dirty="0" err="1" smtClean="0">
                <a:solidFill>
                  <a:schemeClr val="bg1"/>
                </a:solidFill>
              </a:rPr>
              <a:t>hase</a:t>
            </a:r>
            <a:r>
              <a:rPr lang="pl-PL" sz="1200" dirty="0" smtClean="0">
                <a:solidFill>
                  <a:schemeClr val="bg1"/>
                </a:solidFill>
              </a:rPr>
              <a:t> II</a:t>
            </a:r>
          </a:p>
          <a:p>
            <a:pPr algn="l"/>
            <a:r>
              <a:rPr lang="pl-PL" sz="1200" dirty="0" smtClean="0">
                <a:solidFill>
                  <a:prstClr val="white"/>
                </a:solidFill>
              </a:rPr>
              <a:t>Works on </a:t>
            </a:r>
            <a:r>
              <a:rPr lang="pl-PL" sz="1200" dirty="0">
                <a:solidFill>
                  <a:prstClr val="white"/>
                </a:solidFill>
              </a:rPr>
              <a:t>E 75 </a:t>
            </a:r>
            <a:r>
              <a:rPr lang="pl-PL" sz="1200" dirty="0" err="1" smtClean="0">
                <a:solidFill>
                  <a:prstClr val="white"/>
                </a:solidFill>
              </a:rPr>
              <a:t>at</a:t>
            </a:r>
            <a:r>
              <a:rPr lang="pl-PL" sz="1200" dirty="0" smtClean="0">
                <a:solidFill>
                  <a:prstClr val="white"/>
                </a:solidFill>
              </a:rPr>
              <a:t> </a:t>
            </a:r>
            <a:r>
              <a:rPr lang="pl-PL" sz="1200" dirty="0">
                <a:solidFill>
                  <a:prstClr val="white"/>
                </a:solidFill>
              </a:rPr>
              <a:t>Sadowne – </a:t>
            </a:r>
            <a:r>
              <a:rPr lang="pl-PL" sz="1200" dirty="0" smtClean="0">
                <a:solidFill>
                  <a:prstClr val="white"/>
                </a:solidFill>
              </a:rPr>
              <a:t>Czyżew </a:t>
            </a:r>
            <a:r>
              <a:rPr lang="pl-PL" sz="1200" dirty="0" err="1" smtClean="0">
                <a:solidFill>
                  <a:prstClr val="white"/>
                </a:solidFill>
              </a:rPr>
              <a:t>section</a:t>
            </a:r>
            <a:r>
              <a:rPr lang="pl-PL" sz="1200" dirty="0" smtClean="0">
                <a:solidFill>
                  <a:prstClr val="white"/>
                </a:solidFill>
              </a:rPr>
              <a:t>, </a:t>
            </a:r>
            <a:r>
              <a:rPr lang="pl-PL" sz="1200" dirty="0" err="1" smtClean="0">
                <a:solidFill>
                  <a:prstClr val="white"/>
                </a:solidFill>
              </a:rPr>
              <a:t>along</a:t>
            </a:r>
            <a:r>
              <a:rPr lang="pl-PL" sz="1200" dirty="0" smtClean="0">
                <a:solidFill>
                  <a:prstClr val="white"/>
                </a:solidFill>
              </a:rPr>
              <a:t> with </a:t>
            </a:r>
            <a:r>
              <a:rPr lang="pl-PL" sz="1200" dirty="0" err="1" smtClean="0">
                <a:solidFill>
                  <a:prstClr val="white"/>
                </a:solidFill>
              </a:rPr>
              <a:t>other</a:t>
            </a:r>
            <a:r>
              <a:rPr lang="pl-PL" sz="1200" dirty="0" smtClean="0">
                <a:solidFill>
                  <a:prstClr val="white"/>
                </a:solidFill>
              </a:rPr>
              <a:t> </a:t>
            </a:r>
            <a:r>
              <a:rPr lang="pl-PL" sz="1200" dirty="0" err="1" smtClean="0">
                <a:solidFill>
                  <a:prstClr val="white"/>
                </a:solidFill>
              </a:rPr>
              <a:t>works</a:t>
            </a:r>
            <a:r>
              <a:rPr lang="pl-PL" sz="1200" dirty="0" smtClean="0">
                <a:solidFill>
                  <a:prstClr val="white"/>
                </a:solidFill>
              </a:rPr>
              <a:t> </a:t>
            </a:r>
            <a:r>
              <a:rPr lang="pl-PL" sz="1200" dirty="0" err="1" smtClean="0">
                <a:solidFill>
                  <a:prstClr val="white"/>
                </a:solidFill>
              </a:rPr>
              <a:t>at</a:t>
            </a:r>
            <a:r>
              <a:rPr lang="pl-PL" sz="1200" dirty="0" smtClean="0">
                <a:solidFill>
                  <a:prstClr val="white"/>
                </a:solidFill>
              </a:rPr>
              <a:t> </a:t>
            </a:r>
            <a:r>
              <a:rPr lang="pl-PL" sz="1200" dirty="0">
                <a:solidFill>
                  <a:prstClr val="white"/>
                </a:solidFill>
              </a:rPr>
              <a:t>Warszawa Rembertów – Sadowne </a:t>
            </a:r>
            <a:r>
              <a:rPr lang="pl-PL" sz="1200" dirty="0" err="1" smtClean="0">
                <a:solidFill>
                  <a:prstClr val="white"/>
                </a:solidFill>
              </a:rPr>
              <a:t>section</a:t>
            </a:r>
            <a:endParaRPr lang="pl-PL" sz="1200" dirty="0" smtClean="0">
              <a:solidFill>
                <a:prstClr val="white"/>
              </a:solidFill>
            </a:endParaRPr>
          </a:p>
          <a:p>
            <a:pPr algn="l"/>
            <a:r>
              <a:rPr lang="pl-PL" sz="1100" b="0" dirty="0" smtClean="0">
                <a:solidFill>
                  <a:prstClr val="white"/>
                </a:solidFill>
              </a:rPr>
              <a:t>(</a:t>
            </a:r>
            <a:r>
              <a:rPr lang="pl-PL" sz="1100" dirty="0" err="1">
                <a:solidFill>
                  <a:schemeClr val="bg1"/>
                </a:solidFill>
                <a:ea typeface="Times New Roman"/>
              </a:rPr>
              <a:t>financing</a:t>
            </a:r>
            <a:r>
              <a:rPr lang="pl-PL" sz="1100" dirty="0">
                <a:solidFill>
                  <a:schemeClr val="bg1"/>
                </a:solidFill>
                <a:ea typeface="Times New Roman"/>
              </a:rPr>
              <a:t>: </a:t>
            </a:r>
            <a:r>
              <a:rPr lang="pl-PL" sz="1100" dirty="0" smtClean="0">
                <a:solidFill>
                  <a:schemeClr val="bg1"/>
                </a:solidFill>
                <a:ea typeface="Times New Roman"/>
              </a:rPr>
              <a:t>OPI&amp;E, CEF</a:t>
            </a:r>
            <a:r>
              <a:rPr lang="pl-PL" sz="1100" b="0" dirty="0" smtClean="0">
                <a:solidFill>
                  <a:prstClr val="white"/>
                </a:solidFill>
              </a:rPr>
              <a:t>)</a:t>
            </a:r>
            <a:endParaRPr lang="pl-PL" sz="1100" b="0" dirty="0">
              <a:solidFill>
                <a:prstClr val="white"/>
              </a:solidFill>
            </a:endParaRPr>
          </a:p>
        </p:txBody>
      </p:sp>
      <p:sp>
        <p:nvSpPr>
          <p:cNvPr id="18" name="Symbol zastępczy numeru slajdu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86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on E 75 </a:t>
            </a:r>
            <a:r>
              <a:rPr lang="pl-PL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pl-PL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l-PL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Czyżew – Białystok </a:t>
            </a:r>
            <a:r>
              <a:rPr lang="pl-PL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endParaRPr lang="pl-PL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ymbol zastępczy zawartości 3"/>
          <p:cNvSpPr txBox="1">
            <a:spLocks/>
          </p:cNvSpPr>
          <p:nvPr/>
        </p:nvSpPr>
        <p:spPr bwMode="auto">
          <a:xfrm>
            <a:off x="922867" y="717857"/>
            <a:ext cx="5793047" cy="312742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003366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Ø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–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200" b="1" dirty="0"/>
              <a:t>Basic </a:t>
            </a:r>
            <a:r>
              <a:rPr lang="pl-PL" sz="1200" b="1" dirty="0" err="1"/>
              <a:t>parameters</a:t>
            </a:r>
            <a:r>
              <a:rPr lang="pl-PL" sz="1200" b="1" dirty="0"/>
              <a:t> (</a:t>
            </a:r>
            <a:r>
              <a:rPr lang="pl-PL" sz="1200" b="1" dirty="0" err="1"/>
              <a:t>currently</a:t>
            </a:r>
            <a:r>
              <a:rPr lang="pl-PL" sz="1200" b="1" dirty="0" smtClean="0"/>
              <a:t>)</a:t>
            </a:r>
            <a:r>
              <a:rPr lang="pl-PL" sz="1200" dirty="0" smtClean="0"/>
              <a:t>: 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err="1"/>
              <a:t>Double</a:t>
            </a:r>
            <a:r>
              <a:rPr lang="pl-PL" sz="1200" dirty="0"/>
              <a:t> </a:t>
            </a:r>
            <a:r>
              <a:rPr lang="pl-PL" sz="1200" dirty="0" err="1"/>
              <a:t>track</a:t>
            </a:r>
            <a:r>
              <a:rPr lang="pl-PL" sz="1200" dirty="0"/>
              <a:t> </a:t>
            </a:r>
            <a:r>
              <a:rPr lang="pl-PL" sz="1200" dirty="0" err="1"/>
              <a:t>line</a:t>
            </a:r>
            <a:r>
              <a:rPr lang="pl-PL" sz="1200" dirty="0"/>
              <a:t>, </a:t>
            </a:r>
            <a:r>
              <a:rPr lang="pl-PL" sz="1200" dirty="0" err="1"/>
              <a:t>electrified</a:t>
            </a:r>
            <a:r>
              <a:rPr lang="pl-PL" sz="1200" dirty="0" smtClean="0">
                <a:solidFill>
                  <a:schemeClr val="tx1"/>
                </a:solidFill>
              </a:rPr>
              <a:t>;</a:t>
            </a:r>
            <a:endParaRPr lang="pl-PL" sz="120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err="1">
                <a:solidFill>
                  <a:schemeClr val="tx1"/>
                </a:solidFill>
              </a:rPr>
              <a:t>Length</a:t>
            </a:r>
            <a:r>
              <a:rPr lang="pl-PL" sz="1200" dirty="0">
                <a:solidFill>
                  <a:schemeClr val="tx1"/>
                </a:solidFill>
              </a:rPr>
              <a:t> of the </a:t>
            </a:r>
            <a:r>
              <a:rPr lang="pl-PL" sz="1200" dirty="0" err="1">
                <a:solidFill>
                  <a:schemeClr val="tx1"/>
                </a:solidFill>
              </a:rPr>
              <a:t>section</a:t>
            </a:r>
            <a:r>
              <a:rPr lang="pl-PL" sz="1200" dirty="0">
                <a:solidFill>
                  <a:schemeClr val="tx1"/>
                </a:solidFill>
              </a:rPr>
              <a:t> </a:t>
            </a:r>
            <a:r>
              <a:rPr lang="pl-PL" sz="1200" b="1" dirty="0" smtClean="0">
                <a:solidFill>
                  <a:schemeClr val="tx1"/>
                </a:solidFill>
              </a:rPr>
              <a:t>72 km</a:t>
            </a:r>
            <a:r>
              <a:rPr lang="pl-PL" sz="1200" dirty="0" smtClean="0">
                <a:solidFill>
                  <a:schemeClr val="tx1"/>
                </a:solidFill>
              </a:rPr>
              <a:t>; </a:t>
            </a:r>
            <a:endParaRPr lang="pl-PL" sz="120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Maximum </a:t>
            </a:r>
            <a:r>
              <a:rPr lang="pl-PL" sz="1200" dirty="0" err="1" smtClean="0">
                <a:solidFill>
                  <a:schemeClr val="tx1"/>
                </a:solidFill>
              </a:rPr>
              <a:t>speed</a:t>
            </a:r>
            <a:r>
              <a:rPr lang="pl-PL" sz="1200" dirty="0" smtClean="0">
                <a:solidFill>
                  <a:schemeClr val="tx1"/>
                </a:solidFill>
              </a:rPr>
              <a:t>: </a:t>
            </a:r>
            <a:endParaRPr lang="pl-PL" sz="1200" dirty="0">
              <a:solidFill>
                <a:schemeClr val="tx1"/>
              </a:solidFill>
            </a:endParaRPr>
          </a:p>
          <a:p>
            <a:pPr marL="171450" lvl="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/>
          </a:p>
          <a:p>
            <a:pPr marL="171450" lvl="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/>
          </a:p>
          <a:p>
            <a:pPr marL="171450" lvl="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/>
          </a:p>
          <a:p>
            <a:endParaRPr lang="pl-PL" sz="120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Axle </a:t>
            </a:r>
            <a:r>
              <a:rPr lang="pl-PL" sz="1200" dirty="0" err="1">
                <a:solidFill>
                  <a:schemeClr val="tx1"/>
                </a:solidFill>
              </a:rPr>
              <a:t>load</a:t>
            </a:r>
            <a:r>
              <a:rPr lang="pl-PL" sz="1200" dirty="0">
                <a:solidFill>
                  <a:schemeClr val="tx1"/>
                </a:solidFill>
              </a:rPr>
              <a:t> 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b="1" dirty="0" smtClean="0">
                <a:solidFill>
                  <a:schemeClr val="tx1"/>
                </a:solidFill>
              </a:rPr>
              <a:t>205 </a:t>
            </a:r>
            <a:r>
              <a:rPr lang="pl-PL" sz="1200" b="1" dirty="0" err="1" smtClean="0">
                <a:solidFill>
                  <a:schemeClr val="tx1"/>
                </a:solidFill>
              </a:rPr>
              <a:t>kN</a:t>
            </a:r>
            <a:r>
              <a:rPr lang="pl-PL" sz="1200" b="1" dirty="0" smtClean="0">
                <a:solidFill>
                  <a:schemeClr val="tx1"/>
                </a:solidFill>
              </a:rPr>
              <a:t>.</a:t>
            </a:r>
            <a:endParaRPr lang="pl-PL" sz="1200" b="1" dirty="0">
              <a:solidFill>
                <a:schemeClr val="tx1"/>
              </a:solidFill>
            </a:endParaRPr>
          </a:p>
          <a:p>
            <a:pPr marL="171450" lvl="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>
              <a:solidFill>
                <a:schemeClr val="tx1"/>
              </a:solidFill>
              <a:ea typeface="Times New Roman"/>
            </a:endParaRPr>
          </a:p>
          <a:p>
            <a:pPr lvl="0" eaLnBrk="1" hangingPunct="1">
              <a:spcBef>
                <a:spcPct val="0"/>
              </a:spcBef>
              <a:buFont typeface="Arial" pitchFamily="34" charset="0"/>
              <a:buChar char="•"/>
            </a:pPr>
            <a:endParaRPr lang="pl-PL" sz="1200" b="1" dirty="0" smtClean="0"/>
          </a:p>
          <a:p>
            <a:pPr eaLnBrk="1" hangingPunct="1">
              <a:spcBef>
                <a:spcPct val="0"/>
              </a:spcBef>
            </a:pPr>
            <a:r>
              <a:rPr lang="pl-PL" sz="12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endParaRPr lang="pl-PL" sz="1200" b="1" dirty="0"/>
          </a:p>
          <a:p>
            <a:pPr eaLnBrk="1" hangingPunct="1">
              <a:spcBef>
                <a:spcPct val="0"/>
              </a:spcBef>
            </a:pPr>
            <a:endParaRPr lang="pl-PL" sz="1200" dirty="0" smtClean="0"/>
          </a:p>
          <a:p>
            <a:pPr eaLnBrk="1" hangingPunct="1">
              <a:spcBef>
                <a:spcPct val="0"/>
              </a:spcBef>
            </a:pPr>
            <a:endParaRPr lang="pl-PL" sz="1200" dirty="0" smtClean="0"/>
          </a:p>
          <a:p>
            <a:pPr lvl="0" eaLnBrk="1" hangingPunct="1">
              <a:spcBef>
                <a:spcPct val="0"/>
              </a:spcBef>
            </a:pPr>
            <a:endParaRPr lang="pl-PL" sz="12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38973"/>
              </p:ext>
            </p:extLst>
          </p:nvPr>
        </p:nvGraphicFramePr>
        <p:xfrm>
          <a:off x="1112694" y="1758427"/>
          <a:ext cx="2430495" cy="592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8720"/>
                <a:gridCol w="931775"/>
              </a:tblGrid>
              <a:tr h="205438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baseline="0" noProof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  <a:endParaRPr lang="pl-PL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</a:t>
                      </a: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</a:t>
                      </a:r>
                      <a:r>
                        <a:rPr lang="pl-PL" sz="105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endParaRPr lang="pl-PL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66</a:t>
                      </a:r>
                      <a:endParaRPr lang="pl-PL" sz="105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34</a:t>
                      </a:r>
                      <a:endParaRPr lang="pl-PL" sz="105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" name="Symbol zastępczy zawartości 3"/>
          <p:cNvSpPr txBox="1">
            <a:spLocks/>
          </p:cNvSpPr>
          <p:nvPr/>
        </p:nvSpPr>
        <p:spPr bwMode="auto">
          <a:xfrm>
            <a:off x="922867" y="3917290"/>
            <a:ext cx="9465587" cy="2632800"/>
          </a:xfrm>
          <a:prstGeom prst="rect">
            <a:avLst/>
          </a:prstGeom>
          <a:ln w="6350" cap="flat" cmpd="sng" algn="ctr">
            <a:solidFill>
              <a:srgbClr val="003366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Ø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–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defRPr/>
            </a:pPr>
            <a:r>
              <a:rPr lang="pl-PL" sz="1200" b="1" dirty="0">
                <a:solidFill>
                  <a:prstClr val="black"/>
                </a:solidFill>
              </a:rPr>
              <a:t>CHARACTERISTICS OF THE </a:t>
            </a:r>
            <a:r>
              <a:rPr lang="pl-PL" sz="1200" b="1" dirty="0" smtClean="0">
                <a:solidFill>
                  <a:prstClr val="black"/>
                </a:solidFill>
              </a:rPr>
              <a:t>INVESTMENT</a:t>
            </a:r>
          </a:p>
          <a:p>
            <a:pPr lvl="0">
              <a:spcBef>
                <a:spcPct val="0"/>
              </a:spcBef>
              <a:defRPr/>
            </a:pPr>
            <a:endParaRPr lang="pl-PL" sz="1200" b="1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1200" b="1" dirty="0">
                <a:solidFill>
                  <a:prstClr val="black"/>
                </a:solidFill>
              </a:rPr>
              <a:t>Most important problems affecting the </a:t>
            </a:r>
            <a:r>
              <a:rPr lang="en-US" sz="1200" b="1" dirty="0" smtClean="0">
                <a:solidFill>
                  <a:prstClr val="black"/>
                </a:solidFill>
              </a:rPr>
              <a:t>section</a:t>
            </a:r>
            <a:r>
              <a:rPr lang="pl-PL" sz="1200" b="1" dirty="0" smtClean="0">
                <a:solidFill>
                  <a:prstClr val="black"/>
                </a:solidFill>
              </a:rPr>
              <a:t>:</a:t>
            </a:r>
            <a:endParaRPr lang="pl-PL" sz="1200" b="1" dirty="0">
              <a:solidFill>
                <a:prstClr val="black"/>
              </a:solidFill>
            </a:endParaRP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cs typeface="Times New Roman" pitchFamily="18" charset="0"/>
              </a:rPr>
              <a:t>T</a:t>
            </a:r>
            <a:r>
              <a:rPr lang="en-US" sz="1200" dirty="0" err="1">
                <a:solidFill>
                  <a:schemeClr val="tx1"/>
                </a:solidFill>
                <a:cs typeface="Times New Roman" pitchFamily="18" charset="0"/>
              </a:rPr>
              <a:t>echnical</a:t>
            </a:r>
            <a:r>
              <a:rPr lang="en-US" sz="1200" dirty="0">
                <a:solidFill>
                  <a:schemeClr val="tx1"/>
                </a:solidFill>
                <a:cs typeface="Times New Roman" pitchFamily="18" charset="0"/>
              </a:rPr>
              <a:t> condition of track superstructure, making it impossible to raise the speed</a:t>
            </a: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;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Axle </a:t>
            </a:r>
            <a:r>
              <a:rPr lang="pl-PL" sz="1200" dirty="0" err="1">
                <a:solidFill>
                  <a:schemeClr val="tx1"/>
                </a:solidFill>
                <a:cs typeface="Times New Roman" pitchFamily="18" charset="0"/>
              </a:rPr>
              <a:t>load</a:t>
            </a:r>
            <a:r>
              <a:rPr lang="pl-PL" sz="12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  <a:cs typeface="Times New Roman" pitchFamily="18" charset="0"/>
              </a:rPr>
              <a:t>below</a:t>
            </a: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 221 </a:t>
            </a:r>
            <a:r>
              <a:rPr lang="pl-PL" sz="1200" dirty="0" err="1">
                <a:solidFill>
                  <a:schemeClr val="tx1"/>
                </a:solidFill>
                <a:cs typeface="Times New Roman" pitchFamily="18" charset="0"/>
              </a:rPr>
              <a:t>kN</a:t>
            </a:r>
            <a:r>
              <a:rPr lang="pl-PL" sz="1200" dirty="0">
                <a:solidFill>
                  <a:schemeClr val="tx1"/>
                </a:solidFill>
                <a:cs typeface="Times New Roman" pitchFamily="18" charset="0"/>
              </a:rPr>
              <a:t>;</a:t>
            </a:r>
            <a:endParaRPr lang="pl-PL" sz="12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N</a:t>
            </a:r>
            <a:r>
              <a:rPr lang="en-US" sz="1200" dirty="0" smtClean="0">
                <a:solidFill>
                  <a:schemeClr val="tx1"/>
                </a:solidFill>
                <a:cs typeface="Times New Roman" pitchFamily="18" charset="0"/>
              </a:rPr>
              <a:t>o </a:t>
            </a:r>
            <a:r>
              <a:rPr lang="en-US" sz="1200" dirty="0">
                <a:solidFill>
                  <a:schemeClr val="tx1"/>
                </a:solidFill>
                <a:cs typeface="Times New Roman" pitchFamily="18" charset="0"/>
              </a:rPr>
              <a:t>possibility to handle trains with a length of 740 m</a:t>
            </a: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;</a:t>
            </a:r>
            <a:endParaRPr lang="pl-PL" sz="1200" dirty="0">
              <a:solidFill>
                <a:schemeClr val="tx1"/>
              </a:solidFill>
              <a:cs typeface="Times New Roman" pitchFamily="18" charset="0"/>
            </a:endParaRP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cs typeface="Times New Roman" pitchFamily="18" charset="0"/>
              </a:rPr>
              <a:t>T</a:t>
            </a:r>
            <a:r>
              <a:rPr lang="en-US" sz="1200" dirty="0" err="1">
                <a:solidFill>
                  <a:schemeClr val="tx1"/>
                </a:solidFill>
                <a:cs typeface="Times New Roman" pitchFamily="18" charset="0"/>
              </a:rPr>
              <a:t>echnical</a:t>
            </a:r>
            <a:r>
              <a:rPr lang="en-US" sz="1200" dirty="0">
                <a:solidFill>
                  <a:schemeClr val="tx1"/>
                </a:solidFill>
                <a:cs typeface="Times New Roman" pitchFamily="18" charset="0"/>
              </a:rPr>
              <a:t> condition of engineering structures</a:t>
            </a:r>
            <a:r>
              <a:rPr lang="pl-PL" sz="1200" dirty="0" smtClean="0">
                <a:solidFill>
                  <a:schemeClr val="tx1"/>
                </a:solidFill>
                <a:cs typeface="Times New Roman" pitchFamily="18" charset="0"/>
              </a:rPr>
              <a:t>.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pl-PL" sz="12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1200" b="1" dirty="0">
                <a:solidFill>
                  <a:schemeClr val="tx1"/>
                </a:solidFill>
                <a:ea typeface="Times New Roman"/>
                <a:cs typeface="Times New Roman" pitchFamily="18" charset="0"/>
              </a:rPr>
              <a:t>Investment aims at modernization and includes</a:t>
            </a:r>
            <a:r>
              <a:rPr lang="pl-PL" sz="1200" b="1" dirty="0" smtClean="0">
                <a:solidFill>
                  <a:schemeClr val="tx1"/>
                </a:solidFill>
                <a:ea typeface="Times New Roman"/>
                <a:cs typeface="Times New Roman" pitchFamily="18" charset="0"/>
              </a:rPr>
              <a:t>:</a:t>
            </a:r>
            <a:endParaRPr lang="pl-PL" sz="1200" b="1" dirty="0">
              <a:solidFill>
                <a:schemeClr val="tx1"/>
              </a:solidFill>
              <a:ea typeface="Times New Rom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Raising the speed  to 160 </a:t>
            </a:r>
            <a:r>
              <a:rPr lang="en-AU" sz="1200" dirty="0" smtClean="0"/>
              <a:t>k</a:t>
            </a:r>
            <a:r>
              <a:rPr lang="pl-PL" sz="1200" dirty="0" smtClean="0"/>
              <a:t>p</a:t>
            </a:r>
            <a:r>
              <a:rPr lang="en-AU" sz="1200" dirty="0" smtClean="0"/>
              <a:t>h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for passenger trains and 120 </a:t>
            </a:r>
            <a:r>
              <a:rPr lang="en-AU" sz="1200" dirty="0" smtClean="0"/>
              <a:t>k</a:t>
            </a:r>
            <a:r>
              <a:rPr lang="pl-PL" sz="1200" dirty="0" smtClean="0"/>
              <a:t>p</a:t>
            </a:r>
            <a:r>
              <a:rPr lang="en-AU" sz="1200" dirty="0" smtClean="0"/>
              <a:t>h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for freight trains</a:t>
            </a:r>
            <a:r>
              <a:rPr lang="pl-PL" sz="1200" dirty="0" smtClean="0">
                <a:solidFill>
                  <a:schemeClr val="tx1"/>
                </a:solidFill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smtClean="0"/>
              <a:t>I</a:t>
            </a:r>
            <a:r>
              <a:rPr lang="en-US" sz="1200" dirty="0" err="1" smtClean="0"/>
              <a:t>ncreasing</a:t>
            </a:r>
            <a:r>
              <a:rPr lang="en-US" sz="1200" dirty="0" smtClean="0"/>
              <a:t> </a:t>
            </a:r>
            <a:r>
              <a:rPr lang="en-US" sz="1200" dirty="0"/>
              <a:t>axle load </a:t>
            </a:r>
            <a:r>
              <a:rPr lang="en-US" sz="1200" dirty="0" smtClean="0"/>
              <a:t>limit </a:t>
            </a:r>
            <a:r>
              <a:rPr lang="en-US" sz="1200" dirty="0"/>
              <a:t>to </a:t>
            </a:r>
            <a:r>
              <a:rPr lang="en-US" sz="1200" b="1" dirty="0"/>
              <a:t>221 </a:t>
            </a:r>
            <a:r>
              <a:rPr lang="en-US" sz="1200" b="1" dirty="0" err="1"/>
              <a:t>kN</a:t>
            </a:r>
            <a:r>
              <a:rPr lang="pl-PL" sz="1200" dirty="0" smtClean="0"/>
              <a:t>;</a:t>
            </a:r>
            <a:endParaRPr lang="pl-PL" sz="12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The </a:t>
            </a:r>
            <a:r>
              <a:rPr lang="pl-PL" sz="1200" dirty="0" err="1" smtClean="0">
                <a:solidFill>
                  <a:schemeClr val="tx1"/>
                </a:solidFill>
              </a:rPr>
              <a:t>project</a:t>
            </a:r>
            <a:r>
              <a:rPr lang="pl-PL" sz="1200" dirty="0" smtClean="0">
                <a:solidFill>
                  <a:schemeClr val="tx1"/>
                </a:solidFill>
              </a:rPr>
              <a:t> was </a:t>
            </a:r>
            <a:r>
              <a:rPr lang="pl-PL" sz="1200" dirty="0" err="1" smtClean="0">
                <a:solidFill>
                  <a:schemeClr val="tx1"/>
                </a:solidFill>
              </a:rPr>
              <a:t>positively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</a:rPr>
              <a:t>evaluated</a:t>
            </a:r>
            <a:r>
              <a:rPr lang="pl-PL" sz="1200" dirty="0" smtClean="0">
                <a:solidFill>
                  <a:schemeClr val="tx1"/>
                </a:solidFill>
              </a:rPr>
              <a:t> in the </a:t>
            </a:r>
            <a:r>
              <a:rPr lang="pl-PL" sz="1200" dirty="0" err="1" smtClean="0">
                <a:solidFill>
                  <a:schemeClr val="tx1"/>
                </a:solidFill>
              </a:rPr>
              <a:t>second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</a:rPr>
              <a:t>call</a:t>
            </a:r>
            <a:r>
              <a:rPr lang="pl-PL" sz="1200" dirty="0" smtClean="0">
                <a:solidFill>
                  <a:schemeClr val="tx1"/>
                </a:solidFill>
              </a:rPr>
              <a:t> of CEF and the Grant Agreement was </a:t>
            </a:r>
            <a:r>
              <a:rPr lang="pl-PL" sz="1200" dirty="0" err="1" smtClean="0">
                <a:solidFill>
                  <a:schemeClr val="tx1"/>
                </a:solidFill>
              </a:rPr>
              <a:t>signed</a:t>
            </a:r>
            <a:r>
              <a:rPr lang="pl-PL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1" dirty="0" err="1" smtClean="0">
                <a:solidFill>
                  <a:schemeClr val="tx1"/>
                </a:solidFill>
              </a:rPr>
              <a:t>End</a:t>
            </a:r>
            <a:r>
              <a:rPr lang="pl-PL" sz="1200" b="1" dirty="0" smtClean="0">
                <a:solidFill>
                  <a:schemeClr val="tx1"/>
                </a:solidFill>
              </a:rPr>
              <a:t> of </a:t>
            </a:r>
            <a:r>
              <a:rPr lang="pl-PL" sz="1200" b="1" dirty="0" err="1" smtClean="0">
                <a:solidFill>
                  <a:schemeClr val="tx1"/>
                </a:solidFill>
              </a:rPr>
              <a:t>works</a:t>
            </a:r>
            <a:r>
              <a:rPr lang="pl-PL" sz="1200" b="1" dirty="0" smtClean="0">
                <a:solidFill>
                  <a:schemeClr val="tx1"/>
                </a:solidFill>
              </a:rPr>
              <a:t>: 2021</a:t>
            </a:r>
            <a:endParaRPr lang="pl-PL" sz="1200" b="1" dirty="0">
              <a:solidFill>
                <a:schemeClr val="tx1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3" t="16745" r="9798" b="55953"/>
          <a:stretch/>
        </p:blipFill>
        <p:spPr>
          <a:xfrm>
            <a:off x="6859930" y="717857"/>
            <a:ext cx="3528524" cy="3127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trzałka w dół 12"/>
          <p:cNvSpPr/>
          <p:nvPr/>
        </p:nvSpPr>
        <p:spPr>
          <a:xfrm rot="28620000">
            <a:off x="9620566" y="2455296"/>
            <a:ext cx="275265" cy="950887"/>
          </a:xfrm>
          <a:prstGeom prst="downArrow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86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on E 75 </a:t>
            </a:r>
            <a:r>
              <a:rPr lang="pl-PL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pl-PL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l-PL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Białystok – Ełk </a:t>
            </a:r>
            <a:r>
              <a:rPr lang="pl-PL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endParaRPr lang="pl-PL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ymbol zastępczy zawartości 3"/>
          <p:cNvSpPr txBox="1">
            <a:spLocks/>
          </p:cNvSpPr>
          <p:nvPr/>
        </p:nvSpPr>
        <p:spPr bwMode="auto">
          <a:xfrm>
            <a:off x="999067" y="620587"/>
            <a:ext cx="5884333" cy="314864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003366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Ø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–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200" b="1" dirty="0"/>
              <a:t>Basic </a:t>
            </a:r>
            <a:r>
              <a:rPr lang="pl-PL" sz="1200" b="1" dirty="0" err="1"/>
              <a:t>parameters</a:t>
            </a:r>
            <a:r>
              <a:rPr lang="pl-PL" sz="1200" b="1" dirty="0"/>
              <a:t> (</a:t>
            </a:r>
            <a:r>
              <a:rPr lang="pl-PL" sz="1200" b="1" dirty="0" err="1"/>
              <a:t>currently</a:t>
            </a:r>
            <a:r>
              <a:rPr lang="pl-PL" sz="1200" b="1" dirty="0"/>
              <a:t>)</a:t>
            </a:r>
            <a:r>
              <a:rPr lang="pl-PL" sz="1200" dirty="0" smtClean="0"/>
              <a:t>: 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Line </a:t>
            </a:r>
            <a:r>
              <a:rPr lang="pl-PL" sz="1200" dirty="0" err="1" smtClean="0">
                <a:solidFill>
                  <a:schemeClr val="tx1"/>
                </a:solidFill>
              </a:rPr>
              <a:t>electrified</a:t>
            </a:r>
            <a:r>
              <a:rPr lang="pl-PL" sz="1200" dirty="0" smtClean="0">
                <a:solidFill>
                  <a:schemeClr val="tx1"/>
                </a:solidFill>
              </a:rPr>
              <a:t>, single </a:t>
            </a:r>
            <a:r>
              <a:rPr lang="pl-PL" sz="1200" dirty="0" err="1" smtClean="0">
                <a:solidFill>
                  <a:schemeClr val="tx1"/>
                </a:solidFill>
              </a:rPr>
              <a:t>track</a:t>
            </a:r>
            <a:r>
              <a:rPr lang="pl-PL" sz="1200" dirty="0" smtClean="0">
                <a:solidFill>
                  <a:schemeClr val="tx1"/>
                </a:solidFill>
              </a:rPr>
              <a:t>;</a:t>
            </a:r>
            <a:endParaRPr lang="pl-PL" sz="120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err="1">
                <a:solidFill>
                  <a:schemeClr val="tx1"/>
                </a:solidFill>
              </a:rPr>
              <a:t>Length</a:t>
            </a:r>
            <a:r>
              <a:rPr lang="pl-PL" sz="1200" dirty="0">
                <a:solidFill>
                  <a:schemeClr val="tx1"/>
                </a:solidFill>
              </a:rPr>
              <a:t> of the </a:t>
            </a:r>
            <a:r>
              <a:rPr lang="pl-PL" sz="1200" dirty="0" err="1">
                <a:solidFill>
                  <a:schemeClr val="tx1"/>
                </a:solidFill>
              </a:rPr>
              <a:t>section</a:t>
            </a:r>
            <a:r>
              <a:rPr lang="pl-PL" sz="1200" dirty="0">
                <a:solidFill>
                  <a:schemeClr val="tx1"/>
                </a:solidFill>
              </a:rPr>
              <a:t> </a:t>
            </a:r>
            <a:r>
              <a:rPr lang="pl-PL" sz="1200" dirty="0" smtClean="0">
                <a:solidFill>
                  <a:schemeClr val="tx1"/>
                </a:solidFill>
              </a:rPr>
              <a:t>ca. </a:t>
            </a:r>
            <a:r>
              <a:rPr lang="pl-PL" sz="1200" b="1" dirty="0" smtClean="0">
                <a:solidFill>
                  <a:schemeClr val="tx1"/>
                </a:solidFill>
              </a:rPr>
              <a:t>105 </a:t>
            </a:r>
            <a:r>
              <a:rPr lang="pl-PL" sz="1200" b="1" dirty="0">
                <a:solidFill>
                  <a:schemeClr val="tx1"/>
                </a:solidFill>
              </a:rPr>
              <a:t>km</a:t>
            </a:r>
            <a:r>
              <a:rPr lang="pl-PL" sz="1200" dirty="0">
                <a:solidFill>
                  <a:schemeClr val="tx1"/>
                </a:solidFill>
              </a:rPr>
              <a:t>;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Maximum </a:t>
            </a:r>
            <a:r>
              <a:rPr lang="pl-PL" sz="1200" dirty="0" err="1" smtClean="0">
                <a:solidFill>
                  <a:schemeClr val="tx1"/>
                </a:solidFill>
              </a:rPr>
              <a:t>speed</a:t>
            </a:r>
            <a:r>
              <a:rPr lang="pl-PL" sz="1200" dirty="0" smtClean="0">
                <a:solidFill>
                  <a:schemeClr val="tx1"/>
                </a:solidFill>
              </a:rPr>
              <a:t>: </a:t>
            </a:r>
            <a:endParaRPr lang="pl-PL" sz="1200" dirty="0">
              <a:solidFill>
                <a:schemeClr val="tx1"/>
              </a:solidFill>
            </a:endParaRPr>
          </a:p>
          <a:p>
            <a:pPr marL="171450" lvl="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 smtClean="0"/>
          </a:p>
          <a:p>
            <a:pPr marL="171450" lvl="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 smtClean="0"/>
          </a:p>
          <a:p>
            <a:pPr marL="171450" lvl="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/>
          </a:p>
          <a:p>
            <a:pPr marL="171450" lvl="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 smtClean="0"/>
          </a:p>
          <a:p>
            <a:pPr marL="171450" lvl="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/>
          </a:p>
          <a:p>
            <a:endParaRPr lang="pl-PL" sz="12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err="1" smtClean="0">
                <a:solidFill>
                  <a:schemeClr val="tx1"/>
                </a:solidFill>
              </a:rPr>
              <a:t>Local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</a:rPr>
              <a:t>speed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dirty="0" err="1" smtClean="0">
                <a:solidFill>
                  <a:schemeClr val="tx1"/>
                </a:solidFill>
              </a:rPr>
              <a:t>limits</a:t>
            </a:r>
            <a:r>
              <a:rPr lang="pl-PL" sz="1200" dirty="0" smtClean="0">
                <a:solidFill>
                  <a:schemeClr val="tx1"/>
                </a:solidFill>
              </a:rPr>
              <a:t> to </a:t>
            </a:r>
            <a:r>
              <a:rPr lang="pl-PL" sz="1200" b="1" dirty="0">
                <a:solidFill>
                  <a:schemeClr val="tx1"/>
                </a:solidFill>
              </a:rPr>
              <a:t>20 – 50 km/h</a:t>
            </a:r>
            <a:r>
              <a:rPr lang="pl-PL" sz="1200" dirty="0">
                <a:solidFill>
                  <a:schemeClr val="tx1"/>
                </a:solidFill>
              </a:rPr>
              <a:t>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l-PL" sz="1200" dirty="0" smtClean="0">
                <a:solidFill>
                  <a:schemeClr val="tx1"/>
                </a:solidFill>
              </a:rPr>
              <a:t>Axle </a:t>
            </a:r>
            <a:r>
              <a:rPr lang="pl-PL" sz="1200" dirty="0" err="1" smtClean="0">
                <a:solidFill>
                  <a:schemeClr val="tx1"/>
                </a:solidFill>
              </a:rPr>
              <a:t>load</a:t>
            </a:r>
            <a:r>
              <a:rPr lang="pl-PL" sz="1200" dirty="0" smtClean="0">
                <a:solidFill>
                  <a:schemeClr val="tx1"/>
                </a:solidFill>
              </a:rPr>
              <a:t> </a:t>
            </a:r>
            <a:r>
              <a:rPr lang="pl-PL" sz="1200" b="1" dirty="0">
                <a:solidFill>
                  <a:schemeClr val="tx1"/>
                </a:solidFill>
              </a:rPr>
              <a:t>205 - 206 </a:t>
            </a:r>
            <a:r>
              <a:rPr lang="pl-PL" sz="1200" b="1" dirty="0" err="1">
                <a:solidFill>
                  <a:schemeClr val="tx1"/>
                </a:solidFill>
              </a:rPr>
              <a:t>kN</a:t>
            </a:r>
            <a:r>
              <a:rPr lang="pl-PL" sz="1200" b="1" dirty="0">
                <a:solidFill>
                  <a:schemeClr val="tx1"/>
                </a:solidFill>
              </a:rPr>
              <a:t> </a:t>
            </a:r>
            <a:r>
              <a:rPr lang="pl-PL" sz="1200" dirty="0">
                <a:solidFill>
                  <a:schemeClr val="tx1"/>
                </a:solidFill>
              </a:rPr>
              <a:t>(</a:t>
            </a:r>
            <a:r>
              <a:rPr lang="pl-PL" sz="1200" b="1" dirty="0">
                <a:solidFill>
                  <a:schemeClr val="tx1"/>
                </a:solidFill>
              </a:rPr>
              <a:t>221 </a:t>
            </a:r>
            <a:r>
              <a:rPr lang="pl-PL" sz="1200" b="1" dirty="0" err="1">
                <a:solidFill>
                  <a:schemeClr val="tx1"/>
                </a:solidFill>
              </a:rPr>
              <a:t>kN</a:t>
            </a:r>
            <a:r>
              <a:rPr lang="pl-PL" sz="1200" b="1" dirty="0">
                <a:solidFill>
                  <a:schemeClr val="tx1"/>
                </a:solidFill>
              </a:rPr>
              <a:t> </a:t>
            </a:r>
            <a:r>
              <a:rPr lang="pl-PL" sz="1200" dirty="0" smtClean="0">
                <a:solidFill>
                  <a:schemeClr val="tx1"/>
                </a:solidFill>
              </a:rPr>
              <a:t>on </a:t>
            </a:r>
            <a:r>
              <a:rPr lang="pl-PL" sz="1200" dirty="0" err="1" smtClean="0">
                <a:solidFill>
                  <a:schemeClr val="tx1"/>
                </a:solidFill>
              </a:rPr>
              <a:t>line</a:t>
            </a:r>
            <a:r>
              <a:rPr lang="pl-PL" sz="1200" dirty="0" smtClean="0">
                <a:solidFill>
                  <a:schemeClr val="tx1"/>
                </a:solidFill>
              </a:rPr>
              <a:t> no 38).</a:t>
            </a:r>
            <a:endParaRPr lang="pl-PL" sz="1200" dirty="0">
              <a:solidFill>
                <a:schemeClr val="tx1"/>
              </a:solidFill>
            </a:endParaRPr>
          </a:p>
          <a:p>
            <a:pPr marL="171450" lvl="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l-PL" sz="1200" dirty="0">
              <a:solidFill>
                <a:schemeClr val="tx1"/>
              </a:solidFill>
              <a:ea typeface="Times New Roman"/>
            </a:endParaRPr>
          </a:p>
          <a:p>
            <a:pPr lvl="0" eaLnBrk="1" hangingPunct="1">
              <a:spcBef>
                <a:spcPct val="0"/>
              </a:spcBef>
              <a:buFont typeface="Arial" pitchFamily="34" charset="0"/>
              <a:buChar char="•"/>
            </a:pPr>
            <a:endParaRPr lang="pl-PL" sz="1200" b="1" dirty="0" smtClean="0"/>
          </a:p>
          <a:p>
            <a:pPr eaLnBrk="1" hangingPunct="1">
              <a:spcBef>
                <a:spcPct val="0"/>
              </a:spcBef>
            </a:pPr>
            <a:r>
              <a:rPr lang="pl-PL" sz="12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endParaRPr lang="pl-PL" sz="1200" b="1" dirty="0"/>
          </a:p>
          <a:p>
            <a:pPr eaLnBrk="1" hangingPunct="1">
              <a:spcBef>
                <a:spcPct val="0"/>
              </a:spcBef>
            </a:pPr>
            <a:endParaRPr lang="pl-PL" sz="1200" dirty="0" smtClean="0"/>
          </a:p>
          <a:p>
            <a:pPr eaLnBrk="1" hangingPunct="1">
              <a:spcBef>
                <a:spcPct val="0"/>
              </a:spcBef>
            </a:pPr>
            <a:endParaRPr lang="pl-PL" sz="1200" dirty="0" smtClean="0"/>
          </a:p>
          <a:p>
            <a:pPr lvl="0" eaLnBrk="1" hangingPunct="1">
              <a:spcBef>
                <a:spcPct val="0"/>
              </a:spcBef>
            </a:pPr>
            <a:endParaRPr lang="pl-PL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84627"/>
              </p:ext>
            </p:extLst>
          </p:nvPr>
        </p:nvGraphicFramePr>
        <p:xfrm>
          <a:off x="1251719" y="1689916"/>
          <a:ext cx="4536504" cy="902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272"/>
                <a:gridCol w="1303459"/>
                <a:gridCol w="853240"/>
                <a:gridCol w="1115533"/>
              </a:tblGrid>
              <a:tr h="53084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baseline="0" noProof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  <a:endParaRPr lang="pl-PL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</a:t>
                      </a:r>
                      <a:r>
                        <a:rPr lang="pl-PL" sz="9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pl-PL" sz="9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passenger</a:t>
                      </a: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9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trains</a:t>
                      </a: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050" baseline="0" noProof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  <a:endParaRPr lang="pl-PL" sz="1050" dirty="0" smtClean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</a:t>
                      </a:r>
                      <a:r>
                        <a:rPr lang="pl-PL" sz="9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pl-PL" sz="9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freight</a:t>
                      </a: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9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trains</a:t>
                      </a: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44450" marR="44450" marT="0" marB="0" anchor="ctr"/>
                </a:tc>
              </a:tr>
              <a:tr h="1878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lang="pl-PL" sz="105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</a:t>
                      </a:r>
                      <a:endParaRPr lang="pl-PL" sz="105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050" b="1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18</a:t>
                      </a:r>
                      <a:endParaRPr lang="pl-PL" sz="105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656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pl-PL" sz="105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85</a:t>
                      </a:r>
                      <a:endParaRPr lang="pl-PL" sz="105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050" b="1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82</a:t>
                      </a:r>
                      <a:endParaRPr lang="pl-PL" sz="105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sp>
        <p:nvSpPr>
          <p:cNvPr id="16" name="Symbol zastępczy zawartości 3"/>
          <p:cNvSpPr txBox="1">
            <a:spLocks/>
          </p:cNvSpPr>
          <p:nvPr/>
        </p:nvSpPr>
        <p:spPr bwMode="auto">
          <a:xfrm>
            <a:off x="999067" y="3859188"/>
            <a:ext cx="9516533" cy="2998812"/>
          </a:xfrm>
          <a:prstGeom prst="rect">
            <a:avLst/>
          </a:prstGeom>
          <a:ln w="6350" cap="flat" cmpd="sng" algn="ctr">
            <a:solidFill>
              <a:srgbClr val="003366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Ø"/>
              <a:defRPr sz="16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–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defRPr/>
            </a:pPr>
            <a:r>
              <a:rPr lang="pl-PL" sz="1200" b="1" dirty="0">
                <a:solidFill>
                  <a:prstClr val="black"/>
                </a:solidFill>
              </a:rPr>
              <a:t>CHARACTERISTICS OF THE </a:t>
            </a:r>
            <a:r>
              <a:rPr lang="pl-PL" sz="1200" b="1" dirty="0" smtClean="0">
                <a:solidFill>
                  <a:prstClr val="black"/>
                </a:solidFill>
              </a:rPr>
              <a:t>INVESTMENT</a:t>
            </a:r>
          </a:p>
          <a:p>
            <a:pPr lvl="0">
              <a:spcBef>
                <a:spcPct val="0"/>
              </a:spcBef>
              <a:defRPr/>
            </a:pPr>
            <a:endParaRPr lang="pl-PL" sz="1100" b="1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AU" sz="1200" b="1" dirty="0" smtClean="0">
                <a:solidFill>
                  <a:prstClr val="black"/>
                </a:solidFill>
              </a:rPr>
              <a:t>Most important problems affecting the section: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AU" sz="1200" dirty="0" smtClean="0">
                <a:solidFill>
                  <a:schemeClr val="tx1"/>
                </a:solidFill>
                <a:cs typeface="Times New Roman" pitchFamily="18" charset="0"/>
              </a:rPr>
              <a:t>Technical condition of track superstructure;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AU" sz="1200" dirty="0" smtClean="0">
                <a:solidFill>
                  <a:schemeClr val="tx1"/>
                </a:solidFill>
                <a:cs typeface="Times New Roman" pitchFamily="18" charset="0"/>
              </a:rPr>
              <a:t>Technical condition of engineering structures.</a:t>
            </a:r>
            <a:endParaRPr lang="pl-PL" sz="12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AU" sz="8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lvl="0">
              <a:spcBef>
                <a:spcPct val="0"/>
              </a:spcBef>
              <a:defRPr/>
            </a:pPr>
            <a:r>
              <a:rPr lang="en-AU" sz="1200" b="1" dirty="0" smtClean="0">
                <a:solidFill>
                  <a:schemeClr val="tx1"/>
                </a:solidFill>
                <a:ea typeface="Times New Roman"/>
                <a:cs typeface="Times New Roman" pitchFamily="18" charset="0"/>
              </a:rPr>
              <a:t>Investment aims at modernization and includes:</a:t>
            </a:r>
            <a:endParaRPr lang="en-AU" sz="1200" b="1" dirty="0" smtClean="0">
              <a:solidFill>
                <a:schemeClr val="tx1"/>
              </a:solidFill>
              <a:ea typeface="Times New Rom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tx1"/>
                </a:solidFill>
              </a:rPr>
              <a:t>Construction of the second track at </a:t>
            </a:r>
            <a:r>
              <a:rPr lang="en-AU" sz="1200" dirty="0" err="1" smtClean="0">
                <a:solidFill>
                  <a:schemeClr val="tx1"/>
                </a:solidFill>
              </a:rPr>
              <a:t>Białystok</a:t>
            </a:r>
            <a:r>
              <a:rPr lang="en-AU" sz="1200" dirty="0" smtClean="0">
                <a:solidFill>
                  <a:schemeClr val="tx1"/>
                </a:solidFill>
              </a:rPr>
              <a:t> – </a:t>
            </a:r>
            <a:r>
              <a:rPr lang="en-AU" sz="1200" dirty="0" err="1" smtClean="0">
                <a:solidFill>
                  <a:schemeClr val="tx1"/>
                </a:solidFill>
              </a:rPr>
              <a:t>Ełk</a:t>
            </a:r>
            <a:r>
              <a:rPr lang="en-AU" sz="1200" dirty="0" smtClean="0">
                <a:solidFill>
                  <a:schemeClr val="tx1"/>
                </a:solidFill>
              </a:rPr>
              <a:t> section (on line no 38);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Adjusting technical infrastructure to the speed of </a:t>
            </a:r>
            <a:r>
              <a:rPr lang="en-AU" sz="1200" b="1" dirty="0" smtClean="0"/>
              <a:t>160 k</a:t>
            </a:r>
            <a:r>
              <a:rPr lang="pl-PL" sz="1200" b="1" dirty="0" smtClean="0"/>
              <a:t>p</a:t>
            </a:r>
            <a:r>
              <a:rPr lang="en-AU" sz="1200" b="1" dirty="0" smtClean="0"/>
              <a:t>h</a:t>
            </a:r>
            <a:r>
              <a:rPr lang="en-AU" sz="1200" dirty="0" smtClean="0"/>
              <a:t> for passenger traffic and to </a:t>
            </a:r>
            <a:r>
              <a:rPr lang="en-AU" sz="1200" b="1" dirty="0" smtClean="0"/>
              <a:t>100 k</a:t>
            </a:r>
            <a:r>
              <a:rPr lang="pl-PL" sz="1200" b="1" dirty="0" smtClean="0"/>
              <a:t>p</a:t>
            </a:r>
            <a:r>
              <a:rPr lang="en-AU" sz="1200" b="1" dirty="0" smtClean="0"/>
              <a:t>h </a:t>
            </a:r>
            <a:r>
              <a:rPr lang="en-AU" sz="1200" dirty="0" smtClean="0"/>
              <a:t>for freight traffic</a:t>
            </a:r>
            <a:r>
              <a:rPr lang="en-AU" sz="1200" dirty="0" smtClean="0">
                <a:solidFill>
                  <a:schemeClr val="tx1"/>
                </a:solidFill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tx1"/>
                </a:solidFill>
                <a:ea typeface="Times New Roman"/>
              </a:rPr>
              <a:t>Increasing axle load limits to </a:t>
            </a:r>
            <a:r>
              <a:rPr lang="en-AU" sz="1200" b="1" dirty="0" smtClean="0">
                <a:solidFill>
                  <a:schemeClr val="tx1"/>
                </a:solidFill>
                <a:ea typeface="Times New Roman"/>
              </a:rPr>
              <a:t>221 </a:t>
            </a:r>
            <a:r>
              <a:rPr lang="en-AU" sz="1200" b="1" dirty="0" err="1" smtClean="0">
                <a:solidFill>
                  <a:schemeClr val="tx1"/>
                </a:solidFill>
                <a:ea typeface="Times New Roman"/>
              </a:rPr>
              <a:t>kN</a:t>
            </a:r>
            <a:r>
              <a:rPr lang="en-AU" sz="1200" dirty="0" smtClean="0">
                <a:solidFill>
                  <a:schemeClr val="tx1"/>
                </a:solidFill>
                <a:ea typeface="Times New Roman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Enabling operation of trains with a length of </a:t>
            </a:r>
            <a:r>
              <a:rPr lang="en-AU" sz="1200" b="1" dirty="0" smtClean="0"/>
              <a:t>740 m</a:t>
            </a:r>
            <a:r>
              <a:rPr lang="en-AU" sz="1200" dirty="0" smtClean="0"/>
              <a:t>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Fulfilling demands indicated in Directive 2008/57/EC of the European Parliament and of the Council of 17 June 2008 on the interoperability of the rail system within the Community, along with regulations and decisions of the EC;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Increasing the efficiency of traffic control system.</a:t>
            </a:r>
          </a:p>
          <a:p>
            <a:r>
              <a:rPr lang="en-AU" sz="1200" dirty="0" smtClean="0"/>
              <a:t>The application under the third CEF call has been submitted (submission date: 6.02.2017).</a:t>
            </a:r>
            <a:r>
              <a:rPr lang="pl-PL" sz="1200" dirty="0" smtClean="0"/>
              <a:t> </a:t>
            </a:r>
            <a:r>
              <a:rPr lang="pl-PL" sz="1200" b="1" dirty="0" err="1" smtClean="0"/>
              <a:t>End</a:t>
            </a:r>
            <a:r>
              <a:rPr lang="pl-PL" sz="1200" b="1" dirty="0" smtClean="0"/>
              <a:t> of </a:t>
            </a:r>
            <a:r>
              <a:rPr lang="pl-PL" sz="1200" b="1" dirty="0" err="1" smtClean="0"/>
              <a:t>works</a:t>
            </a:r>
            <a:r>
              <a:rPr lang="pl-PL" sz="1200" b="1" dirty="0" smtClean="0"/>
              <a:t>: 2023</a:t>
            </a:r>
            <a:endParaRPr lang="en-AU" sz="1200" b="1" dirty="0" smtClean="0"/>
          </a:p>
        </p:txBody>
      </p:sp>
      <p:pic>
        <p:nvPicPr>
          <p:cNvPr id="17" name="Obraz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3" t="16745" r="9798" b="55953"/>
          <a:stretch/>
        </p:blipFill>
        <p:spPr>
          <a:xfrm>
            <a:off x="6968566" y="625404"/>
            <a:ext cx="3547034" cy="314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Strzałka w dół 17"/>
          <p:cNvSpPr/>
          <p:nvPr/>
        </p:nvSpPr>
        <p:spPr>
          <a:xfrm rot="3786269">
            <a:off x="9650328" y="887508"/>
            <a:ext cx="274995" cy="936104"/>
          </a:xfrm>
          <a:prstGeom prst="downArrow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numeru slajd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8</a:t>
            </a:fld>
            <a:endParaRPr lang="pl-PL" dirty="0"/>
          </a:p>
        </p:txBody>
      </p:sp>
      <p:grpSp>
        <p:nvGrpSpPr>
          <p:cNvPr id="19" name="Grupa 18"/>
          <p:cNvGrpSpPr/>
          <p:nvPr/>
        </p:nvGrpSpPr>
        <p:grpSpPr>
          <a:xfrm>
            <a:off x="7212969" y="3768344"/>
            <a:ext cx="3316326" cy="1600438"/>
            <a:chOff x="7166316" y="3833658"/>
            <a:chExt cx="3316326" cy="1600438"/>
          </a:xfrm>
        </p:grpSpPr>
        <p:sp>
          <p:nvSpPr>
            <p:cNvPr id="11" name="pole tekstowe 10"/>
            <p:cNvSpPr txBox="1"/>
            <p:nvPr/>
          </p:nvSpPr>
          <p:spPr>
            <a:xfrm>
              <a:off x="7166316" y="3833658"/>
              <a:ext cx="3316326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90488" algn="ctr">
                <a:tabLst>
                  <a:tab pos="1524000" algn="l"/>
                </a:tabLst>
              </a:pPr>
              <a:r>
                <a:rPr lang="pl-PL" sz="1400" b="1" dirty="0" err="1" smtClean="0"/>
                <a:t>Evolution</a:t>
              </a:r>
              <a:r>
                <a:rPr lang="pl-PL" sz="1400" b="1" dirty="0" smtClean="0"/>
                <a:t> of </a:t>
              </a:r>
              <a:r>
                <a:rPr lang="pl-PL" sz="1400" b="1" dirty="0" err="1" smtClean="0"/>
                <a:t>analysed</a:t>
              </a:r>
              <a:r>
                <a:rPr lang="pl-PL" sz="1400" b="1" dirty="0" smtClean="0"/>
                <a:t> </a:t>
              </a:r>
              <a:r>
                <a:rPr lang="pl-PL" sz="1400" b="1" dirty="0" err="1" smtClean="0"/>
                <a:t>variants</a:t>
              </a:r>
              <a:endParaRPr lang="pl-PL" sz="1400" b="1" dirty="0" smtClean="0"/>
            </a:p>
            <a:p>
              <a:pPr marL="271463" indent="90488">
                <a:tabLst>
                  <a:tab pos="1704975" algn="l"/>
                </a:tabLst>
              </a:pPr>
              <a:r>
                <a:rPr lang="pl-PL" sz="1400" b="1" dirty="0" smtClean="0"/>
                <a:t>    Speed</a:t>
              </a:r>
              <a:r>
                <a:rPr lang="pl-PL" sz="1400" dirty="0"/>
                <a:t>	</a:t>
              </a:r>
              <a:r>
                <a:rPr lang="pl-PL" sz="1400" dirty="0" err="1" smtClean="0"/>
                <a:t>Number</a:t>
              </a:r>
              <a:r>
                <a:rPr lang="pl-PL" sz="1400" dirty="0" smtClean="0"/>
                <a:t> of </a:t>
              </a:r>
              <a:r>
                <a:rPr lang="pl-PL" sz="1400" dirty="0" err="1" smtClean="0"/>
                <a:t>tracks</a:t>
              </a:r>
              <a:endParaRPr lang="pl-PL" sz="1400" b="1" dirty="0" smtClean="0"/>
            </a:p>
            <a:p>
              <a:pPr marL="361950" defTabSz="180975">
                <a:tabLst>
                  <a:tab pos="2155825" algn="l"/>
                </a:tabLst>
              </a:pPr>
              <a:r>
                <a:rPr lang="pl-PL" sz="1400" dirty="0" smtClean="0"/>
                <a:t>  160 km/h	2</a:t>
              </a:r>
            </a:p>
            <a:p>
              <a:pPr defTabSz="631825"/>
              <a:endParaRPr lang="pl-PL" sz="1400" dirty="0"/>
            </a:p>
            <a:p>
              <a:pPr defTabSz="631825"/>
              <a:endParaRPr lang="pl-PL" sz="1400" dirty="0" smtClean="0"/>
            </a:p>
            <a:p>
              <a:pPr marL="180975" defTabSz="631825">
                <a:tabLst>
                  <a:tab pos="1704975" algn="l"/>
                </a:tabLst>
              </a:pPr>
              <a:r>
                <a:rPr lang="pl-PL" sz="1400" dirty="0" smtClean="0"/>
                <a:t> 120/140 km/h      	1 </a:t>
              </a:r>
              <a:r>
                <a:rPr lang="pl-PL" sz="1400" dirty="0" err="1" smtClean="0"/>
                <a:t>or</a:t>
              </a:r>
              <a:r>
                <a:rPr lang="pl-PL" sz="1400" dirty="0" smtClean="0"/>
                <a:t> 2 </a:t>
              </a:r>
              <a:r>
                <a:rPr lang="pl-PL" sz="1400" dirty="0" err="1" smtClean="0"/>
                <a:t>tracks</a:t>
              </a:r>
              <a:r>
                <a:rPr lang="pl-PL" sz="1400" dirty="0" smtClean="0"/>
                <a:t> on 	</a:t>
              </a:r>
              <a:r>
                <a:rPr lang="pl-PL" sz="1400" dirty="0" err="1" smtClean="0"/>
                <a:t>different</a:t>
              </a:r>
              <a:r>
                <a:rPr lang="pl-PL" sz="1400" dirty="0" smtClean="0"/>
                <a:t> parts</a:t>
              </a:r>
              <a:endParaRPr lang="pl-PL" sz="1400" dirty="0"/>
            </a:p>
          </p:txBody>
        </p:sp>
        <p:sp>
          <p:nvSpPr>
            <p:cNvPr id="13" name="Strzałka w górę 12"/>
            <p:cNvSpPr/>
            <p:nvPr/>
          </p:nvSpPr>
          <p:spPr>
            <a:xfrm>
              <a:off x="7815487" y="4516090"/>
              <a:ext cx="288032" cy="414432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Strzałka w górę 14"/>
            <p:cNvSpPr/>
            <p:nvPr/>
          </p:nvSpPr>
          <p:spPr>
            <a:xfrm>
              <a:off x="9313309" y="4516090"/>
              <a:ext cx="288032" cy="414432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2486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7815" y="2"/>
            <a:ext cx="12204000" cy="53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on E 75 </a:t>
            </a:r>
            <a:r>
              <a:rPr lang="pl-PL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pl-PL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err="1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l-PL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Ełk – Trakiszki </a:t>
            </a:r>
            <a:r>
              <a:rPr lang="pl-PL" b="1" dirty="0" err="1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endParaRPr lang="pl-PL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11" y="46893"/>
            <a:ext cx="395435" cy="43684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694976" y="22802"/>
            <a:ext cx="12860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MINISTERSTWO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INFRASTRUKTURY</a:t>
            </a:r>
          </a:p>
          <a:p>
            <a:r>
              <a:rPr lang="pl-PL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BUDOWNICTWA</a:t>
            </a:r>
            <a:endParaRPr lang="pl-PL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ymbol zastępczy numeru slajd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C843A-B708-41D9-83F6-E50BAD0CB2D9}" type="slidenum">
              <a:rPr lang="pl-PL" smtClean="0"/>
              <a:pPr/>
              <a:t>9</a:t>
            </a:fld>
            <a:endParaRPr lang="pl-PL" dirty="0"/>
          </a:p>
        </p:txBody>
      </p:sp>
      <p:grpSp>
        <p:nvGrpSpPr>
          <p:cNvPr id="19" name="Grupa 18"/>
          <p:cNvGrpSpPr/>
          <p:nvPr/>
        </p:nvGrpSpPr>
        <p:grpSpPr>
          <a:xfrm>
            <a:off x="1255666" y="821388"/>
            <a:ext cx="8786902" cy="5805376"/>
            <a:chOff x="108000" y="1008000"/>
            <a:chExt cx="8786902" cy="5805376"/>
          </a:xfrm>
        </p:grpSpPr>
        <p:pic>
          <p:nvPicPr>
            <p:cNvPr id="20" name="Obraz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58" t="8724" r="8453" b="68124"/>
            <a:stretch/>
          </p:blipFill>
          <p:spPr>
            <a:xfrm>
              <a:off x="5112000" y="1008000"/>
              <a:ext cx="3782902" cy="2843201"/>
            </a:xfrm>
            <a:prstGeom prst="rect">
              <a:avLst/>
            </a:prstGeom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Symbol zastępczy zawartości 3"/>
            <p:cNvSpPr txBox="1">
              <a:spLocks/>
            </p:cNvSpPr>
            <p:nvPr/>
          </p:nvSpPr>
          <p:spPr bwMode="auto">
            <a:xfrm>
              <a:off x="108000" y="1188000"/>
              <a:ext cx="4896000" cy="258319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003366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 marL="0" indent="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lrTx/>
                <a:buFont typeface="Arial" pitchFamily="34" charset="0"/>
                <a:buChar char="•"/>
                <a:defRPr sz="16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lrTx/>
                <a:buFont typeface="Wingdings" pitchFamily="2" charset="2"/>
                <a:buChar char="Ø"/>
                <a:defRPr sz="16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lrTx/>
                <a:buFont typeface="Arial" charset="0"/>
                <a:buChar char="–"/>
                <a:defRPr sz="14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l-PL" sz="1100" b="1" dirty="0" smtClean="0"/>
                <a:t>Basic </a:t>
              </a:r>
              <a:r>
                <a:rPr lang="pl-PL" sz="1100" b="1" dirty="0" err="1" smtClean="0"/>
                <a:t>parameters</a:t>
              </a:r>
              <a:r>
                <a:rPr lang="pl-PL" sz="1100" b="1" dirty="0" smtClean="0"/>
                <a:t> (</a:t>
              </a:r>
              <a:r>
                <a:rPr lang="pl-PL" sz="1100" b="1" dirty="0" err="1" smtClean="0"/>
                <a:t>currently</a:t>
              </a:r>
              <a:r>
                <a:rPr lang="pl-PL" sz="1100" b="1" dirty="0" smtClean="0"/>
                <a:t>)</a:t>
              </a:r>
              <a:r>
                <a:rPr lang="pl-PL" sz="1100" dirty="0" smtClean="0"/>
                <a:t>:  </a:t>
              </a:r>
            </a:p>
            <a:p>
              <a:pPr marL="171450" indent="-171450">
                <a:lnSpc>
                  <a:spcPct val="11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pl-PL" sz="1100" dirty="0" smtClean="0">
                  <a:solidFill>
                    <a:schemeClr val="tx1"/>
                  </a:solidFill>
                </a:rPr>
                <a:t>Line not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electrified</a:t>
              </a:r>
              <a:r>
                <a:rPr lang="pl-PL" sz="1100" dirty="0" smtClean="0">
                  <a:solidFill>
                    <a:schemeClr val="tx1"/>
                  </a:solidFill>
                </a:rPr>
                <a:t>, single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track</a:t>
              </a:r>
              <a:r>
                <a:rPr lang="pl-PL" sz="1100" dirty="0" smtClean="0">
                  <a:solidFill>
                    <a:schemeClr val="tx1"/>
                  </a:solidFill>
                </a:rPr>
                <a:t>;</a:t>
              </a:r>
            </a:p>
            <a:p>
              <a:pPr marL="171450" indent="-171450">
                <a:lnSpc>
                  <a:spcPct val="11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pl-PL" sz="1100" dirty="0" err="1" smtClean="0">
                  <a:solidFill>
                    <a:schemeClr val="tx1"/>
                  </a:solidFill>
                </a:rPr>
                <a:t>Lenght</a:t>
              </a:r>
              <a:r>
                <a:rPr lang="pl-PL" sz="1100" dirty="0" smtClean="0">
                  <a:solidFill>
                    <a:schemeClr val="tx1"/>
                  </a:solidFill>
                </a:rPr>
                <a:t> of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the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section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approx</a:t>
              </a:r>
              <a:r>
                <a:rPr lang="pl-PL" sz="1100" dirty="0" smtClean="0">
                  <a:solidFill>
                    <a:schemeClr val="tx1"/>
                  </a:solidFill>
                </a:rPr>
                <a:t>.</a:t>
              </a:r>
              <a:r>
                <a:rPr lang="pl-PL" sz="1100" b="1" dirty="0" smtClean="0">
                  <a:solidFill>
                    <a:schemeClr val="tx1"/>
                  </a:solidFill>
                </a:rPr>
                <a:t> 100 km</a:t>
              </a:r>
              <a:r>
                <a:rPr lang="pl-PL" sz="1100" dirty="0" smtClean="0">
                  <a:solidFill>
                    <a:schemeClr val="tx1"/>
                  </a:solidFill>
                </a:rPr>
                <a:t>; </a:t>
              </a:r>
            </a:p>
            <a:p>
              <a:pPr marL="171450" indent="-171450">
                <a:lnSpc>
                  <a:spcPct val="11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pl-PL" sz="1100" dirty="0" err="1" smtClean="0">
                  <a:solidFill>
                    <a:schemeClr val="tx1"/>
                  </a:solidFill>
                </a:rPr>
                <a:t>Maximum</a:t>
              </a:r>
              <a:r>
                <a:rPr lang="pl-PL" sz="1100" dirty="0" smtClean="0">
                  <a:solidFill>
                    <a:schemeClr val="tx1"/>
                  </a:solidFill>
                </a:rPr>
                <a:t> speed: </a:t>
              </a:r>
            </a:p>
            <a:p>
              <a:pPr marL="171450" lvl="0" indent="-171450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pl-PL" sz="1100" dirty="0" smtClean="0"/>
            </a:p>
            <a:p>
              <a:pPr marL="171450" lvl="0" indent="-171450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pl-PL" sz="1100" dirty="0" smtClean="0"/>
            </a:p>
            <a:p>
              <a:pPr marL="171450" lvl="0" indent="-171450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pl-PL" sz="1100" dirty="0" smtClean="0"/>
            </a:p>
            <a:p>
              <a:pPr marL="171450" lvl="0" indent="-171450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pl-PL" sz="1100" dirty="0" smtClean="0"/>
            </a:p>
            <a:p>
              <a:pPr marL="171450" lvl="0" indent="-171450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pl-PL" sz="1100" dirty="0" smtClean="0"/>
            </a:p>
            <a:p>
              <a:pPr marL="171450" lvl="0" indent="-171450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pl-PL" sz="1100" dirty="0" smtClean="0"/>
            </a:p>
            <a:p>
              <a:pPr marL="171450" lvl="0" indent="-171450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pl-PL" sz="500" dirty="0" smtClean="0"/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pl-PL" sz="1100" dirty="0" smtClean="0">
                <a:solidFill>
                  <a:schemeClr val="tx1"/>
                </a:solidFill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endParaRPr lang="pl-PL" sz="900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1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pl-PL" sz="1100" dirty="0" smtClean="0">
                  <a:solidFill>
                    <a:schemeClr val="tx1"/>
                  </a:solidFill>
                </a:rPr>
                <a:t>Axle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load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b="1" dirty="0" smtClean="0">
                  <a:solidFill>
                    <a:schemeClr val="tx1"/>
                  </a:solidFill>
                </a:rPr>
                <a:t>205 </a:t>
              </a:r>
              <a:r>
                <a:rPr lang="pl-PL" sz="1100" b="1" dirty="0" err="1" smtClean="0">
                  <a:solidFill>
                    <a:schemeClr val="tx1"/>
                  </a:solidFill>
                </a:rPr>
                <a:t>kN</a:t>
              </a:r>
              <a:r>
                <a:rPr lang="pl-PL" sz="1100" dirty="0" smtClean="0">
                  <a:solidFill>
                    <a:schemeClr val="tx1"/>
                  </a:solidFill>
                </a:rPr>
                <a:t>.</a:t>
              </a:r>
            </a:p>
            <a:p>
              <a:pPr marL="171450" lvl="0" indent="-171450" eaLnBrk="1" hangingPunct="1"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pl-PL" sz="1100" dirty="0" smtClean="0">
                <a:solidFill>
                  <a:schemeClr val="tx1"/>
                </a:solidFill>
                <a:ea typeface="Times New Roman"/>
              </a:endParaRPr>
            </a:p>
            <a:p>
              <a:pPr lvl="0" eaLnBrk="1" hangingPunct="1">
                <a:spcBef>
                  <a:spcPct val="0"/>
                </a:spcBef>
                <a:buFont typeface="Arial" pitchFamily="34" charset="0"/>
                <a:buChar char="•"/>
              </a:pPr>
              <a:endParaRPr lang="pl-PL" sz="1100" b="1" dirty="0" smtClean="0"/>
            </a:p>
            <a:p>
              <a:pPr eaLnBrk="1" hangingPunct="1">
                <a:spcBef>
                  <a:spcPct val="0"/>
                </a:spcBef>
              </a:pPr>
              <a:r>
                <a:rPr lang="pl-PL" sz="1100" b="1" dirty="0" smtClean="0"/>
                <a:t> </a:t>
              </a:r>
            </a:p>
            <a:p>
              <a:pPr eaLnBrk="1" hangingPunct="1">
                <a:spcBef>
                  <a:spcPct val="0"/>
                </a:spcBef>
              </a:pPr>
              <a:endParaRPr lang="pl-PL" sz="1100" b="1" dirty="0" smtClean="0"/>
            </a:p>
            <a:p>
              <a:pPr eaLnBrk="1" hangingPunct="1">
                <a:spcBef>
                  <a:spcPct val="0"/>
                </a:spcBef>
              </a:pPr>
              <a:endParaRPr lang="pl-PL" sz="1100" dirty="0" smtClean="0"/>
            </a:p>
            <a:p>
              <a:pPr eaLnBrk="1" hangingPunct="1">
                <a:spcBef>
                  <a:spcPct val="0"/>
                </a:spcBef>
              </a:pPr>
              <a:endParaRPr lang="pl-PL" sz="1100" dirty="0" smtClean="0"/>
            </a:p>
            <a:p>
              <a:pPr lvl="0" eaLnBrk="1" hangingPunct="1">
                <a:spcBef>
                  <a:spcPct val="0"/>
                </a:spcBef>
              </a:pPr>
              <a:endParaRPr lang="pl-PL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Symbol zastępczy zawartości 3"/>
            <p:cNvSpPr txBox="1">
              <a:spLocks/>
            </p:cNvSpPr>
            <p:nvPr/>
          </p:nvSpPr>
          <p:spPr bwMode="auto">
            <a:xfrm>
              <a:off x="108000" y="3914933"/>
              <a:ext cx="8786902" cy="2898443"/>
            </a:xfrm>
            <a:prstGeom prst="rect">
              <a:avLst/>
            </a:prstGeom>
            <a:ln w="6350" cap="flat" cmpd="sng" algn="ctr">
              <a:solidFill>
                <a:srgbClr val="003366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 marL="0" indent="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lrTx/>
                <a:buFont typeface="Arial" pitchFamily="34" charset="0"/>
                <a:buChar char="•"/>
                <a:defRPr sz="16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lrTx/>
                <a:buFont typeface="Wingdings" pitchFamily="2" charset="2"/>
                <a:buChar char="Ø"/>
                <a:defRPr sz="16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lrTx/>
                <a:buFont typeface="Arial" charset="0"/>
                <a:buChar char="–"/>
                <a:defRPr sz="14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 kern="1200">
                  <a:solidFill>
                    <a:schemeClr val="dk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ct val="0"/>
                </a:spcBef>
                <a:defRPr/>
              </a:pPr>
              <a:r>
                <a:rPr lang="pl-PL" sz="1100" b="1" dirty="0" smtClean="0">
                  <a:solidFill>
                    <a:prstClr val="black"/>
                  </a:solidFill>
                </a:rPr>
                <a:t>CHARACTERISTICS OF THE INVESTMENT</a:t>
              </a:r>
            </a:p>
            <a:p>
              <a:pPr lvl="0">
                <a:spcBef>
                  <a:spcPct val="0"/>
                </a:spcBef>
                <a:defRPr/>
              </a:pPr>
              <a:endParaRPr lang="pl-PL" sz="1050" b="1" dirty="0" smtClean="0">
                <a:solidFill>
                  <a:prstClr val="black"/>
                </a:solidFill>
              </a:endParaRPr>
            </a:p>
            <a:p>
              <a:pPr>
                <a:spcBef>
                  <a:spcPct val="0"/>
                </a:spcBef>
                <a:defRPr/>
              </a:pPr>
              <a:r>
                <a:rPr lang="en-AU" sz="1100" b="1" dirty="0" smtClean="0">
                  <a:solidFill>
                    <a:prstClr val="black"/>
                  </a:solidFill>
                </a:rPr>
                <a:t>Most important problems affecting the section:</a:t>
              </a:r>
            </a:p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AU" sz="1100" dirty="0" smtClean="0">
                  <a:solidFill>
                    <a:schemeClr val="tx1"/>
                  </a:solidFill>
                  <a:cs typeface="Times New Roman" pitchFamily="18" charset="0"/>
                </a:rPr>
                <a:t>Technical condition of track superstructure </a:t>
              </a:r>
              <a:r>
                <a:rPr lang="pl-PL" sz="1100" dirty="0" smtClean="0">
                  <a:solidFill>
                    <a:schemeClr val="tx1"/>
                  </a:solidFill>
                  <a:cs typeface="Times New Roman" pitchFamily="18" charset="0"/>
                </a:rPr>
                <a:t>and </a:t>
              </a:r>
              <a:r>
                <a:rPr lang="en-AU" sz="1100" dirty="0" smtClean="0">
                  <a:solidFill>
                    <a:schemeClr val="tx1"/>
                  </a:solidFill>
                  <a:cs typeface="Times New Roman" pitchFamily="18" charset="0"/>
                </a:rPr>
                <a:t>of engineering structures</a:t>
              </a:r>
              <a:r>
                <a:rPr lang="pl-PL" sz="1100" dirty="0" smtClean="0">
                  <a:solidFill>
                    <a:schemeClr val="tx1"/>
                  </a:solidFill>
                </a:rPr>
                <a:t>,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which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prevents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from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raising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the</a:t>
              </a:r>
              <a:r>
                <a:rPr lang="pl-PL" sz="1100" dirty="0" smtClean="0">
                  <a:solidFill>
                    <a:schemeClr val="tx1"/>
                  </a:solidFill>
                </a:rPr>
                <a:t> speed;</a:t>
              </a:r>
            </a:p>
            <a:p>
              <a:pPr marL="171450" indent="-171450">
                <a:lnSpc>
                  <a:spcPct val="11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pl-PL" sz="1100" dirty="0" err="1" smtClean="0">
                  <a:solidFill>
                    <a:schemeClr val="tx1"/>
                  </a:solidFill>
                  <a:cs typeface="Times New Roman" pitchFamily="18" charset="0"/>
                </a:rPr>
                <a:t>Low</a:t>
              </a:r>
              <a:r>
                <a:rPr lang="pl-PL" sz="1100" dirty="0" smtClean="0">
                  <a:solidFill>
                    <a:schemeClr val="tx1"/>
                  </a:solidFill>
                  <a:cs typeface="Times New Roman" pitchFamily="18" charset="0"/>
                </a:rPr>
                <a:t> axle </a:t>
              </a:r>
              <a:r>
                <a:rPr lang="pl-PL" sz="1100" dirty="0" err="1" smtClean="0">
                  <a:solidFill>
                    <a:schemeClr val="tx1"/>
                  </a:solidFill>
                  <a:cs typeface="Times New Roman" pitchFamily="18" charset="0"/>
                </a:rPr>
                <a:t>load</a:t>
              </a:r>
              <a:r>
                <a:rPr lang="pl-PL" sz="1100" dirty="0" smtClean="0">
                  <a:solidFill>
                    <a:schemeClr val="tx1"/>
                  </a:solidFill>
                  <a:cs typeface="Times New Roman" pitchFamily="18" charset="0"/>
                </a:rPr>
                <a:t>.</a:t>
              </a:r>
              <a:endParaRPr lang="pl-PL" sz="1100" dirty="0">
                <a:solidFill>
                  <a:schemeClr val="tx1"/>
                </a:solidFill>
              </a:endParaRPr>
            </a:p>
            <a:p>
              <a:pPr lvl="0">
                <a:lnSpc>
                  <a:spcPct val="110000"/>
                </a:lnSpc>
              </a:pPr>
              <a:r>
                <a:rPr lang="en-AU" sz="1100" b="1" dirty="0" smtClean="0">
                  <a:solidFill>
                    <a:schemeClr val="tx1"/>
                  </a:solidFill>
                  <a:ea typeface="Times New Roman"/>
                  <a:cs typeface="Times New Roman" pitchFamily="18" charset="0"/>
                </a:rPr>
                <a:t>Investment aims at modernization and includes:</a:t>
              </a:r>
              <a:endParaRPr lang="pl-PL" sz="1100" dirty="0"/>
            </a:p>
            <a:p>
              <a:pPr marL="171450" indent="-171450">
                <a:lnSpc>
                  <a:spcPct val="11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pl-PL" sz="1100" dirty="0" smtClean="0">
                  <a:solidFill>
                    <a:schemeClr val="tx1"/>
                  </a:solidFill>
                </a:rPr>
                <a:t>Construction of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another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track</a:t>
              </a:r>
              <a:r>
                <a:rPr lang="pl-PL" sz="1100" dirty="0" smtClean="0">
                  <a:solidFill>
                    <a:schemeClr val="tx1"/>
                  </a:solidFill>
                </a:rPr>
                <a:t> on Ełk </a:t>
              </a:r>
              <a:r>
                <a:rPr lang="pl-PL" sz="1100" dirty="0">
                  <a:solidFill>
                    <a:schemeClr val="tx1"/>
                  </a:solidFill>
                </a:rPr>
                <a:t>– </a:t>
              </a:r>
              <a:r>
                <a:rPr lang="pl-PL" sz="1100" dirty="0" smtClean="0">
                  <a:solidFill>
                    <a:schemeClr val="tx1"/>
                  </a:solidFill>
                </a:rPr>
                <a:t>Trakiszki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section</a:t>
              </a:r>
              <a:r>
                <a:rPr lang="pl-PL" sz="1100" dirty="0" smtClean="0">
                  <a:solidFill>
                    <a:schemeClr val="tx1"/>
                  </a:solidFill>
                </a:rPr>
                <a:t> and construction of Olecko and Suwałki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bypasses</a:t>
              </a:r>
              <a:r>
                <a:rPr lang="pl-PL" sz="1100" dirty="0" smtClean="0">
                  <a:solidFill>
                    <a:schemeClr val="tx1"/>
                  </a:solidFill>
                </a:rPr>
                <a:t>;</a:t>
              </a:r>
            </a:p>
            <a:p>
              <a:pPr marL="171450" indent="-171450">
                <a:lnSpc>
                  <a:spcPct val="11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pl-PL" sz="1100" dirty="0" err="1" smtClean="0">
                  <a:solidFill>
                    <a:schemeClr val="tx1"/>
                  </a:solidFill>
                </a:rPr>
                <a:t>Electrification</a:t>
              </a:r>
              <a:r>
                <a:rPr lang="pl-PL" sz="1100" dirty="0" smtClean="0">
                  <a:solidFill>
                    <a:schemeClr val="tx1"/>
                  </a:solidFill>
                </a:rPr>
                <a:t>;</a:t>
              </a:r>
              <a:endParaRPr lang="pl-PL" sz="1100" dirty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1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en-AU" sz="1100" dirty="0" smtClean="0"/>
                <a:t>Adjusting technical infrastructure to the speed of </a:t>
              </a:r>
              <a:r>
                <a:rPr lang="en-AU" sz="1100" b="1" dirty="0" smtClean="0"/>
                <a:t>1</a:t>
              </a:r>
              <a:r>
                <a:rPr lang="pl-PL" sz="1100" b="1" dirty="0" smtClean="0"/>
                <a:t>20/140</a:t>
              </a:r>
              <a:r>
                <a:rPr lang="en-AU" sz="1100" b="1" dirty="0" smtClean="0"/>
                <a:t> k</a:t>
              </a:r>
              <a:r>
                <a:rPr lang="pl-PL" sz="1100" b="1" dirty="0" smtClean="0"/>
                <a:t>p</a:t>
              </a:r>
              <a:r>
                <a:rPr lang="en-AU" sz="1100" b="1" dirty="0" smtClean="0"/>
                <a:t>h</a:t>
              </a:r>
              <a:r>
                <a:rPr lang="en-AU" sz="1100" dirty="0" smtClean="0"/>
                <a:t> for passenger traffic and to </a:t>
              </a:r>
              <a:r>
                <a:rPr lang="en-AU" sz="1100" b="1" dirty="0" smtClean="0"/>
                <a:t>100 k</a:t>
              </a:r>
              <a:r>
                <a:rPr lang="pl-PL" sz="1100" b="1" dirty="0" smtClean="0"/>
                <a:t>p</a:t>
              </a:r>
              <a:r>
                <a:rPr lang="en-AU" sz="1100" b="1" dirty="0" smtClean="0"/>
                <a:t>h </a:t>
              </a:r>
              <a:r>
                <a:rPr lang="en-AU" sz="1100" dirty="0" smtClean="0"/>
                <a:t>for freight traffic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en-AU" sz="1100" dirty="0" smtClean="0"/>
                <a:t>o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r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adjustment</a:t>
              </a:r>
              <a:r>
                <a:rPr lang="pl-PL" sz="1100" dirty="0" smtClean="0">
                  <a:solidFill>
                    <a:schemeClr val="tx1"/>
                  </a:solidFill>
                </a:rPr>
                <a:t> to</a:t>
              </a:r>
            </a:p>
            <a:p>
              <a:pPr marL="171450" indent="-171450">
                <a:lnSpc>
                  <a:spcPct val="110000"/>
                </a:lnSpc>
                <a:spcBef>
                  <a:spcPts val="0"/>
                </a:spcBef>
              </a:pPr>
              <a:r>
                <a:rPr lang="pl-PL" sz="1100" dirty="0" smtClean="0">
                  <a:solidFill>
                    <a:schemeClr val="tx1"/>
                  </a:solidFill>
                </a:rPr>
                <a:t>v= 160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kph</a:t>
              </a:r>
              <a:r>
                <a:rPr lang="pl-PL" sz="1100" dirty="0" smtClean="0">
                  <a:solidFill>
                    <a:schemeClr val="tx1"/>
                  </a:solidFill>
                </a:rPr>
                <a:t> w</a:t>
              </a:r>
              <a:r>
                <a:rPr lang="en-AU" sz="1100" dirty="0" smtClean="0"/>
                <a:t>hic</a:t>
              </a:r>
              <a:r>
                <a:rPr lang="pl-PL" sz="1100" dirty="0" smtClean="0">
                  <a:solidFill>
                    <a:schemeClr val="tx1"/>
                  </a:solidFill>
                </a:rPr>
                <a:t>h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would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require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en-AU" sz="1100" dirty="0" smtClean="0"/>
                <a:t>a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new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pre-design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documentation</a:t>
              </a:r>
              <a:r>
                <a:rPr lang="pl-PL" sz="1100" dirty="0" smtClean="0">
                  <a:solidFill>
                    <a:schemeClr val="tx1"/>
                  </a:solidFill>
                </a:rPr>
                <a:t>;</a:t>
              </a:r>
              <a:endParaRPr lang="pl-PL" sz="11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100" dirty="0" smtClean="0"/>
                <a:t>Enabling operation of trains with a length of </a:t>
              </a:r>
              <a:r>
                <a:rPr lang="en-AU" sz="1100" b="1" dirty="0" smtClean="0"/>
                <a:t>740 m</a:t>
              </a:r>
              <a:r>
                <a:rPr lang="en-AU" sz="1100" dirty="0" smtClean="0"/>
                <a:t>;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100" dirty="0" smtClean="0"/>
                <a:t>Fulfilling demands indicated in Directive 2008/57/EC of the European Parliament and of the Council of 17 June 2008 on the interoperability of the rail system within the Community, along with regulations and decisions of the EC;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100" dirty="0" smtClean="0"/>
                <a:t>Increasing the efficiency of traffic control system.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pl-PL" sz="1100" dirty="0" smtClean="0">
                  <a:solidFill>
                    <a:schemeClr val="tx1"/>
                  </a:solidFill>
                </a:rPr>
                <a:t>EU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funding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is</a:t>
              </a:r>
              <a:r>
                <a:rPr lang="pl-PL" sz="1100" dirty="0" smtClean="0">
                  <a:solidFill>
                    <a:schemeClr val="tx1"/>
                  </a:solidFill>
                </a:rPr>
                <a:t> </a:t>
              </a:r>
              <a:r>
                <a:rPr lang="pl-PL" sz="1100" dirty="0" err="1" smtClean="0">
                  <a:solidFill>
                    <a:schemeClr val="tx1"/>
                  </a:solidFill>
                </a:rPr>
                <a:t>needed</a:t>
              </a:r>
              <a:r>
                <a:rPr lang="pl-PL" sz="11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3" name="Strzałka w dół 22"/>
            <p:cNvSpPr/>
            <p:nvPr/>
          </p:nvSpPr>
          <p:spPr>
            <a:xfrm rot="7390891">
              <a:off x="7853814" y="1778085"/>
              <a:ext cx="274995" cy="936104"/>
            </a:xfrm>
            <a:prstGeom prst="downArrow">
              <a:avLst/>
            </a:prstGeom>
            <a:solidFill>
              <a:srgbClr val="FFFF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23746"/>
              </p:ext>
            </p:extLst>
          </p:nvPr>
        </p:nvGraphicFramePr>
        <p:xfrm>
          <a:off x="1414359" y="1820058"/>
          <a:ext cx="2160000" cy="1298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000"/>
                <a:gridCol w="1080000"/>
              </a:tblGrid>
              <a:tr h="3600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05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Speed</a:t>
                      </a:r>
                      <a:endParaRPr lang="pl-PL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</a:t>
                      </a:r>
                      <a:r>
                        <a:rPr lang="pl-PL" sz="9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endParaRPr lang="pl-PL" sz="9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pl-PL" sz="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bus-trains</a:t>
                      </a:r>
                      <a:r>
                        <a:rPr lang="pl-PL" sz="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44450" marR="44450" marT="0" marB="0" anchor="ctr"/>
                </a:tc>
              </a:tr>
              <a:tr h="1878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80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28%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63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60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35%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63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smtClean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16%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63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40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21%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65666">
                <a:tc>
                  <a:txBody>
                    <a:bodyPr/>
                    <a:lstStyle/>
                    <a:p>
                      <a:pPr algn="ctr"/>
                      <a:r>
                        <a:rPr lang="pl-PL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30</a:t>
                      </a:r>
                      <a:endParaRPr lang="pl-PL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aseline="0" dirty="0" smtClean="0">
                          <a:latin typeface="+mn-lt"/>
                        </a:rPr>
                        <a:t>–</a:t>
                      </a:r>
                      <a:endParaRPr lang="pl-PL" sz="1100" dirty="0" smtClean="0">
                        <a:latin typeface="+mn-lt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7613"/>
              </p:ext>
            </p:extLst>
          </p:nvPr>
        </p:nvGraphicFramePr>
        <p:xfrm>
          <a:off x="3592619" y="1820058"/>
          <a:ext cx="2160000" cy="13769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000"/>
                <a:gridCol w="1080000"/>
              </a:tblGrid>
              <a:tr h="3600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2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Speed</a:t>
                      </a:r>
                      <a:endParaRPr lang="pl-PL" sz="12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</a:t>
                      </a:r>
                      <a:r>
                        <a:rPr lang="pl-PL" sz="9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l-PL" sz="9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pl-PL" sz="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passenger</a:t>
                      </a:r>
                      <a:r>
                        <a:rPr lang="pl-PL" sz="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pl-PL" sz="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freight</a:t>
                      </a:r>
                      <a:r>
                        <a:rPr lang="pl-PL" sz="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sz="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trains</a:t>
                      </a:r>
                      <a:r>
                        <a:rPr lang="pl-PL" sz="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44450" marR="44450" marT="0" marB="0" anchor="ctr"/>
                </a:tc>
              </a:tr>
              <a:tr h="1878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80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26%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63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60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34%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63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17%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63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40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 smtClean="0">
                          <a:effectLst/>
                          <a:latin typeface="+mn-lt"/>
                          <a:ea typeface="Calibri"/>
                          <a:cs typeface="Arial" panose="020B0604020202020204" pitchFamily="34" charset="0"/>
                        </a:rPr>
                        <a:t>2%</a:t>
                      </a:r>
                      <a:endParaRPr lang="pl-PL" sz="1100" dirty="0">
                        <a:effectLst/>
                        <a:latin typeface="+mn-lt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</a:tr>
              <a:tr h="165666">
                <a:tc>
                  <a:txBody>
                    <a:bodyPr/>
                    <a:lstStyle/>
                    <a:p>
                      <a:pPr algn="ctr"/>
                      <a:r>
                        <a:rPr lang="pl-PL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30</a:t>
                      </a:r>
                      <a:endParaRPr lang="pl-PL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100" dirty="0" smtClean="0">
                          <a:latin typeface="+mn-lt"/>
                        </a:rPr>
                        <a:t>21%</a:t>
                      </a: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6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2390</Words>
  <Application>Microsoft Office PowerPoint</Application>
  <PresentationFormat>Niestandardowy</PresentationFormat>
  <Paragraphs>496</Paragraphs>
  <Slides>26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27" baseType="lpstr"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Mateusz Urasiński</dc:creator>
  <cp:lastModifiedBy>jkapturzak</cp:lastModifiedBy>
  <cp:revision>127</cp:revision>
  <dcterms:created xsi:type="dcterms:W3CDTF">2016-03-31T19:03:50Z</dcterms:created>
  <dcterms:modified xsi:type="dcterms:W3CDTF">2017-04-24T04:28:49Z</dcterms:modified>
</cp:coreProperties>
</file>